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57" r:id="rId3"/>
    <p:sldId id="260" r:id="rId4"/>
    <p:sldId id="277" r:id="rId5"/>
    <p:sldId id="258" r:id="rId6"/>
    <p:sldId id="272" r:id="rId7"/>
    <p:sldId id="273" r:id="rId8"/>
    <p:sldId id="289" r:id="rId9"/>
    <p:sldId id="290" r:id="rId10"/>
    <p:sldId id="275" r:id="rId11"/>
    <p:sldId id="282" r:id="rId12"/>
    <p:sldId id="278" r:id="rId13"/>
    <p:sldId id="285" r:id="rId14"/>
    <p:sldId id="276" r:id="rId15"/>
    <p:sldId id="264" r:id="rId16"/>
    <p:sldId id="265" r:id="rId17"/>
    <p:sldId id="266" r:id="rId18"/>
    <p:sldId id="267" r:id="rId19"/>
    <p:sldId id="294" r:id="rId20"/>
    <p:sldId id="268" r:id="rId21"/>
    <p:sldId id="269" r:id="rId22"/>
    <p:sldId id="262" r:id="rId23"/>
    <p:sldId id="263" r:id="rId24"/>
    <p:sldId id="293" r:id="rId25"/>
    <p:sldId id="270" r:id="rId26"/>
    <p:sldId id="286" r:id="rId27"/>
    <p:sldId id="288" r:id="rId28"/>
    <p:sldId id="292" r:id="rId29"/>
    <p:sldId id="291" r:id="rId30"/>
  </p:sldIdLst>
  <p:sldSz cx="9144000" cy="6858000" type="screen4x3"/>
  <p:notesSz cx="7315200" cy="9601200"/>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12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12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12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12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12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1200"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99"/>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3" d="100"/>
          <a:sy n="123" d="100"/>
        </p:scale>
        <p:origin x="-61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102" y="-48"/>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rulsn\Documents\MENA1000\Eksamen\MENA1000-Eksamener-H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cat>
            <c:strRef>
              <c:f>'Sensor A'!$AH$111:$AM$111</c:f>
              <c:strCache>
                <c:ptCount val="6"/>
                <c:pt idx="0">
                  <c:v>F</c:v>
                </c:pt>
                <c:pt idx="1">
                  <c:v>E</c:v>
                </c:pt>
                <c:pt idx="2">
                  <c:v>D</c:v>
                </c:pt>
                <c:pt idx="3">
                  <c:v>C</c:v>
                </c:pt>
                <c:pt idx="4">
                  <c:v>B</c:v>
                </c:pt>
                <c:pt idx="5">
                  <c:v>A</c:v>
                </c:pt>
              </c:strCache>
            </c:strRef>
          </c:cat>
          <c:val>
            <c:numRef>
              <c:f>'Sensor A'!$AH$112:$AM$112</c:f>
              <c:numCache>
                <c:formatCode>General</c:formatCode>
                <c:ptCount val="6"/>
                <c:pt idx="0">
                  <c:v>8</c:v>
                </c:pt>
                <c:pt idx="1">
                  <c:v>3</c:v>
                </c:pt>
                <c:pt idx="2">
                  <c:v>6</c:v>
                </c:pt>
                <c:pt idx="3">
                  <c:v>11</c:v>
                </c:pt>
                <c:pt idx="4">
                  <c:v>7</c:v>
                </c:pt>
                <c:pt idx="5">
                  <c:v>6</c:v>
                </c:pt>
              </c:numCache>
            </c:numRef>
          </c:val>
        </c:ser>
        <c:dLbls>
          <c:showLegendKey val="0"/>
          <c:showVal val="0"/>
          <c:showCatName val="0"/>
          <c:showSerName val="0"/>
          <c:showPercent val="0"/>
          <c:showBubbleSize val="0"/>
        </c:dLbls>
        <c:gapWidth val="150"/>
        <c:shape val="box"/>
        <c:axId val="91256320"/>
        <c:axId val="91257856"/>
        <c:axId val="0"/>
      </c:bar3DChart>
      <c:catAx>
        <c:axId val="91256320"/>
        <c:scaling>
          <c:orientation val="minMax"/>
        </c:scaling>
        <c:delete val="0"/>
        <c:axPos val="b"/>
        <c:majorTickMark val="out"/>
        <c:minorTickMark val="none"/>
        <c:tickLblPos val="nextTo"/>
        <c:crossAx val="91257856"/>
        <c:crosses val="autoZero"/>
        <c:auto val="1"/>
        <c:lblAlgn val="ctr"/>
        <c:lblOffset val="100"/>
        <c:noMultiLvlLbl val="0"/>
      </c:catAx>
      <c:valAx>
        <c:axId val="91257856"/>
        <c:scaling>
          <c:orientation val="minMax"/>
        </c:scaling>
        <c:delete val="0"/>
        <c:axPos val="l"/>
        <c:majorGridlines/>
        <c:numFmt formatCode="General" sourceLinked="1"/>
        <c:majorTickMark val="out"/>
        <c:minorTickMark val="none"/>
        <c:tickLblPos val="nextTo"/>
        <c:crossAx val="91256320"/>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072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3072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3072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0F767A21-DEF2-4AFB-B34A-9E7CA2E62EB6}" type="slidenum">
              <a:rPr lang="en-US"/>
              <a:pPr>
                <a:defRPr/>
              </a:pPr>
              <a:t>‹#›</a:t>
            </a:fld>
            <a:endParaRPr lang="en-US"/>
          </a:p>
        </p:txBody>
      </p:sp>
    </p:spTree>
    <p:extLst>
      <p:ext uri="{BB962C8B-B14F-4D97-AF65-F5344CB8AC3E}">
        <p14:creationId xmlns:p14="http://schemas.microsoft.com/office/powerpoint/2010/main" val="2828527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pPr>
              <a:defRPr/>
            </a:pPr>
            <a:endParaRPr lang="en-US"/>
          </a:p>
        </p:txBody>
      </p:sp>
      <p:sp>
        <p:nvSpPr>
          <p:cNvPr id="36867"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pPr>
              <a:defRPr/>
            </a:pPr>
            <a:endParaRPr lang="en-US"/>
          </a:p>
        </p:txBody>
      </p:sp>
      <p:sp>
        <p:nvSpPr>
          <p:cNvPr id="36871"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pPr>
              <a:defRPr/>
            </a:pPr>
            <a:fld id="{7C04D140-AB05-46D7-A5D9-9DDEDAF01896}" type="slidenum">
              <a:rPr lang="en-US"/>
              <a:pPr>
                <a:defRPr/>
              </a:pPr>
              <a:t>‹#›</a:t>
            </a:fld>
            <a:endParaRPr lang="en-US"/>
          </a:p>
        </p:txBody>
      </p:sp>
    </p:spTree>
    <p:extLst>
      <p:ext uri="{BB962C8B-B14F-4D97-AF65-F5344CB8AC3E}">
        <p14:creationId xmlns:p14="http://schemas.microsoft.com/office/powerpoint/2010/main" val="26013844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Les teksten. Fjern den. </a:t>
            </a:r>
          </a:p>
          <a:p>
            <a:r>
              <a:rPr lang="nb-NO" dirty="0" smtClean="0"/>
              <a:t>Husker du noe? Prøv å forklare den til noen. </a:t>
            </a:r>
          </a:p>
          <a:p>
            <a:r>
              <a:rPr lang="nb-NO" dirty="0" smtClean="0"/>
              <a:t>Les den igjen. Hva nå?</a:t>
            </a:r>
            <a:endParaRPr lang="nb-NO" dirty="0"/>
          </a:p>
        </p:txBody>
      </p:sp>
      <p:sp>
        <p:nvSpPr>
          <p:cNvPr id="4" name="Slide Number Placeholder 3"/>
          <p:cNvSpPr>
            <a:spLocks noGrp="1"/>
          </p:cNvSpPr>
          <p:nvPr>
            <p:ph type="sldNum" sz="quarter" idx="10"/>
          </p:nvPr>
        </p:nvSpPr>
        <p:spPr/>
        <p:txBody>
          <a:bodyPr/>
          <a:lstStyle/>
          <a:p>
            <a:pPr>
              <a:defRPr/>
            </a:pPr>
            <a:fld id="{7C04D140-AB05-46D7-A5D9-9DDEDAF01896}" type="slidenum">
              <a:rPr lang="en-US" smtClean="0"/>
              <a:pPr>
                <a:defRPr/>
              </a:pPr>
              <a:t>12</a:t>
            </a:fld>
            <a:endParaRPr lang="en-US"/>
          </a:p>
        </p:txBody>
      </p:sp>
    </p:spTree>
    <p:extLst>
      <p:ext uri="{BB962C8B-B14F-4D97-AF65-F5344CB8AC3E}">
        <p14:creationId xmlns:p14="http://schemas.microsoft.com/office/powerpoint/2010/main" val="1850209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0BCA6A44-85DA-46B8-AF28-72B17C630F2B}" type="slidenum">
              <a:rPr lang="en-US" smtClean="0"/>
              <a:pPr/>
              <a:t>16</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nb-NO" smtClean="0"/>
              <a:t>Skillet ikke entydig. Morgendagens konstruksjonsmaterialer vil ha funksjonelle egenskaper (og omvendt).</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234CF0DE-879C-4E26-8425-2066B909046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E8459134-D8A6-480D-8BF9-2CBF84D2FA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9CAA06E-52B7-48DD-BCFD-7C87055277B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3716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48200" y="1371600"/>
            <a:ext cx="3810000" cy="4724400"/>
          </a:xfrm>
        </p:spPr>
        <p:txBody>
          <a:bodyPr/>
          <a:lstStyle/>
          <a:p>
            <a:pPr lvl="0"/>
            <a:endParaRPr lang="en-GB" noProof="0" smtClean="0"/>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A4EABB2-2514-4E61-A55F-A6F30CBBF79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98B15693-724C-436B-92AD-502C478D32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3F4D9EE-7C80-4627-91F7-CB8371293B3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3716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611413AE-863A-4F29-9D56-AE662C4A881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C35C36E8-10D3-440F-953D-5E444D02A2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C69E4376-1681-47BA-8507-4D0B635FDFB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9D35493A-E0E4-4C07-BDD7-93CC66F956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92A8B412-1509-4E46-9D19-C37336FF2D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nb-NO"/>
              <a:t>MENA 1000 – Materialer, energi og nanoteknologi</a:t>
            </a: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4940374F-8A69-4D0D-B811-DCFBC220805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76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3716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771775" y="6553200"/>
            <a:ext cx="39608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nb-NO"/>
              <a:t>MENA 1000 – Materialer, energi og nanoteknologi</a:t>
            </a:r>
            <a:endParaRPr lang="en-US"/>
          </a:p>
        </p:txBody>
      </p:sp>
      <p:sp>
        <p:nvSpPr>
          <p:cNvPr id="1030" name="Rectangle 6"/>
          <p:cNvSpPr>
            <a:spLocks noGrp="1" noChangeArrowheads="1"/>
          </p:cNvSpPr>
          <p:nvPr>
            <p:ph type="sldNum" sz="quarter" idx="4"/>
          </p:nvPr>
        </p:nvSpPr>
        <p:spPr bwMode="auto">
          <a:xfrm>
            <a:off x="8229600" y="6477000"/>
            <a:ext cx="838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A423270-0E09-4B6B-AC30-E1A944CB85AB}" type="slidenum">
              <a:rPr lang="en-US"/>
              <a:pPr>
                <a:defRPr/>
              </a:pPr>
              <a:t>‹#›</a:t>
            </a:fld>
            <a:endParaRPr lang="en-US"/>
          </a:p>
        </p:txBody>
      </p:sp>
      <p:pic>
        <p:nvPicPr>
          <p:cNvPr id="3078" name="Picture 7" descr="uiologo"/>
          <p:cNvPicPr>
            <a:picLocks noChangeAspect="1" noChangeArrowheads="1"/>
          </p:cNvPicPr>
          <p:nvPr userDrawn="1"/>
        </p:nvPicPr>
        <p:blipFill>
          <a:blip r:embed="rId14" cstate="print"/>
          <a:srcRect/>
          <a:stretch>
            <a:fillRect/>
          </a:stretch>
        </p:blipFill>
        <p:spPr bwMode="auto">
          <a:xfrm>
            <a:off x="8458200" y="152400"/>
            <a:ext cx="762000" cy="6302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457200" algn="ctr" rtl="0" fontAlgn="base">
        <a:spcBef>
          <a:spcPct val="0"/>
        </a:spcBef>
        <a:spcAft>
          <a:spcPct val="0"/>
        </a:spcAft>
        <a:defRPr sz="2400">
          <a:solidFill>
            <a:schemeClr val="tx2"/>
          </a:solidFill>
          <a:latin typeface="Arial" charset="0"/>
        </a:defRPr>
      </a:lvl6pPr>
      <a:lvl7pPr marL="914400" algn="ctr" rtl="0" fontAlgn="base">
        <a:spcBef>
          <a:spcPct val="0"/>
        </a:spcBef>
        <a:spcAft>
          <a:spcPct val="0"/>
        </a:spcAft>
        <a:defRPr sz="2400">
          <a:solidFill>
            <a:schemeClr val="tx2"/>
          </a:solidFill>
          <a:latin typeface="Arial" charset="0"/>
        </a:defRPr>
      </a:lvl7pPr>
      <a:lvl8pPr marL="1371600" algn="ctr" rtl="0" fontAlgn="base">
        <a:spcBef>
          <a:spcPct val="0"/>
        </a:spcBef>
        <a:spcAft>
          <a:spcPct val="0"/>
        </a:spcAft>
        <a:defRPr sz="2400">
          <a:solidFill>
            <a:schemeClr val="tx2"/>
          </a:solidFill>
          <a:latin typeface="Arial" charset="0"/>
        </a:defRPr>
      </a:lvl8pPr>
      <a:lvl9pPr marL="1828800" algn="ctr" rtl="0" fontAlgn="base">
        <a:spcBef>
          <a:spcPct val="0"/>
        </a:spcBef>
        <a:spcAft>
          <a:spcPct val="0"/>
        </a:spcAft>
        <a:defRPr sz="2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defRPr sz="1200">
          <a:solidFill>
            <a:schemeClr val="tx1"/>
          </a:solidFill>
          <a:latin typeface="+mn-lt"/>
        </a:defRPr>
      </a:lvl5pPr>
      <a:lvl6pPr marL="2514600" indent="-228600" algn="l" rtl="0" fontAlgn="base">
        <a:spcBef>
          <a:spcPct val="20000"/>
        </a:spcBef>
        <a:spcAft>
          <a:spcPct val="0"/>
        </a:spcAft>
        <a:defRPr sz="1200">
          <a:solidFill>
            <a:schemeClr val="tx1"/>
          </a:solidFill>
          <a:latin typeface="+mn-lt"/>
        </a:defRPr>
      </a:lvl6pPr>
      <a:lvl7pPr marL="2971800" indent="-228600" algn="l" rtl="0" fontAlgn="base">
        <a:spcBef>
          <a:spcPct val="20000"/>
        </a:spcBef>
        <a:spcAft>
          <a:spcPct val="0"/>
        </a:spcAft>
        <a:defRPr sz="1200">
          <a:solidFill>
            <a:schemeClr val="tx1"/>
          </a:solidFill>
          <a:latin typeface="+mn-lt"/>
        </a:defRPr>
      </a:lvl7pPr>
      <a:lvl8pPr marL="3429000" indent="-228600" algn="l" rtl="0" fontAlgn="base">
        <a:spcBef>
          <a:spcPct val="20000"/>
        </a:spcBef>
        <a:spcAft>
          <a:spcPct val="0"/>
        </a:spcAft>
        <a:defRPr sz="1200">
          <a:solidFill>
            <a:schemeClr val="tx1"/>
          </a:solidFill>
          <a:latin typeface="+mn-lt"/>
        </a:defRPr>
      </a:lvl8pPr>
      <a:lvl9pPr marL="3886200" indent="-228600" algn="l" rtl="0" fontAlgn="base">
        <a:spcBef>
          <a:spcPct val="20000"/>
        </a:spcBef>
        <a:spcAft>
          <a:spcPct val="0"/>
        </a:spcAft>
        <a:defRPr sz="1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io.no/studier/emner/matnat/kjemi/MENA1000/h16/" TargetMode="External"/><Relationship Id="rId2" Type="http://schemas.openxmlformats.org/officeDocument/2006/relationships/hyperlink" Target="http://www.uio.no/studier/emner/matnat/kjemi/MENA1001/" TargetMode="External"/><Relationship Id="rId1" Type="http://schemas.openxmlformats.org/officeDocument/2006/relationships/slideLayout" Target="../slideLayouts/slideLayout2.xml"/><Relationship Id="rId4" Type="http://schemas.openxmlformats.org/officeDocument/2006/relationships/hyperlink" Target="https://fronter.uio.no/"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2.xml"/><Relationship Id="rId7" Type="http://schemas.openxmlformats.org/officeDocument/2006/relationships/image" Target="../media/image14.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truls.norby@kjemi.uio.no"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image" Target="../media/image29.gif"/><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12.xml"/><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thomashq@student.matnat.uio.no" TargetMode="External"/><Relationship Id="rId2" Type="http://schemas.openxmlformats.org/officeDocument/2006/relationships/hyperlink" Target="mailto:truls.norby@kjemi.uio.no" TargetMode="External"/><Relationship Id="rId1" Type="http://schemas.openxmlformats.org/officeDocument/2006/relationships/slideLayout" Target="../slideLayouts/slideLayout2.xml"/><Relationship Id="rId5" Type="http://schemas.openxmlformats.org/officeDocument/2006/relationships/hyperlink" Target="mailto:oddvar.dyrlie@kjemi.uio.no" TargetMode="External"/><Relationship Id="rId4" Type="http://schemas.openxmlformats.org/officeDocument/2006/relationships/hyperlink" Target="mailto:k.p.lillerud@kjemi.uio.no"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5"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28" name="Rectangle 2"/>
          <p:cNvSpPr>
            <a:spLocks noGrp="1" noChangeArrowheads="1"/>
          </p:cNvSpPr>
          <p:nvPr>
            <p:ph type="ctrTitle"/>
          </p:nvPr>
        </p:nvSpPr>
        <p:spPr>
          <a:xfrm>
            <a:off x="-36512" y="8866"/>
            <a:ext cx="4032448" cy="782960"/>
          </a:xfrm>
        </p:spPr>
        <p:txBody>
          <a:bodyPr/>
          <a:lstStyle/>
          <a:p>
            <a:pPr eaLnBrk="1" hangingPunct="1"/>
            <a:r>
              <a:rPr lang="nb-NO" dirty="0" smtClean="0">
                <a:solidFill>
                  <a:srgbClr val="FFFF00"/>
                </a:solidFill>
              </a:rPr>
              <a:t>MENA </a:t>
            </a:r>
            <a:r>
              <a:rPr lang="nb-NO" dirty="0" smtClean="0">
                <a:solidFill>
                  <a:srgbClr val="FFFF00"/>
                </a:solidFill>
              </a:rPr>
              <a:t>1001</a:t>
            </a:r>
            <a:endParaRPr lang="en-US" dirty="0" smtClean="0">
              <a:solidFill>
                <a:srgbClr val="FFFF00"/>
              </a:solidFill>
            </a:endParaRPr>
          </a:p>
        </p:txBody>
      </p:sp>
      <p:sp>
        <p:nvSpPr>
          <p:cNvPr id="1029" name="Text Box 5"/>
          <p:cNvSpPr txBox="1">
            <a:spLocks noChangeArrowheads="1"/>
          </p:cNvSpPr>
          <p:nvPr/>
        </p:nvSpPr>
        <p:spPr bwMode="auto">
          <a:xfrm>
            <a:off x="35496" y="4433044"/>
            <a:ext cx="2332038" cy="2308324"/>
          </a:xfrm>
          <a:prstGeom prst="rect">
            <a:avLst/>
          </a:prstGeom>
          <a:noFill/>
          <a:ln w="12700">
            <a:noFill/>
            <a:miter lim="800000"/>
            <a:headEnd type="none" w="sm" len="sm"/>
            <a:tailEnd type="none" w="sm" len="sm"/>
          </a:ln>
        </p:spPr>
        <p:txBody>
          <a:bodyPr>
            <a:spAutoFit/>
          </a:bodyPr>
          <a:lstStyle/>
          <a:p>
            <a:pPr eaLnBrk="0" hangingPunct="0"/>
            <a:r>
              <a:rPr kumimoji="1" lang="en-GB" dirty="0">
                <a:solidFill>
                  <a:schemeClr val="accent1">
                    <a:lumMod val="20000"/>
                    <a:lumOff val="80000"/>
                  </a:schemeClr>
                </a:solidFill>
                <a:latin typeface="Arial" charset="0"/>
              </a:rPr>
              <a:t>Truls Norby</a:t>
            </a:r>
          </a:p>
          <a:p>
            <a:pPr eaLnBrk="0" hangingPunct="0"/>
            <a:r>
              <a:rPr kumimoji="1" lang="en-GB" dirty="0" err="1">
                <a:solidFill>
                  <a:schemeClr val="accent1">
                    <a:lumMod val="20000"/>
                    <a:lumOff val="80000"/>
                  </a:schemeClr>
                </a:solidFill>
                <a:latin typeface="Arial" charset="0"/>
              </a:rPr>
              <a:t>Kjemisk</a:t>
            </a:r>
            <a:r>
              <a:rPr kumimoji="1" lang="en-GB" dirty="0">
                <a:solidFill>
                  <a:schemeClr val="accent1">
                    <a:lumMod val="20000"/>
                    <a:lumOff val="80000"/>
                  </a:schemeClr>
                </a:solidFill>
                <a:latin typeface="Arial" charset="0"/>
              </a:rPr>
              <a:t> </a:t>
            </a:r>
            <a:r>
              <a:rPr kumimoji="1" lang="en-GB" dirty="0" err="1">
                <a:solidFill>
                  <a:schemeClr val="accent1">
                    <a:lumMod val="20000"/>
                    <a:lumOff val="80000"/>
                  </a:schemeClr>
                </a:solidFill>
                <a:latin typeface="Arial" charset="0"/>
              </a:rPr>
              <a:t>institutt</a:t>
            </a:r>
            <a:r>
              <a:rPr kumimoji="1" lang="en-GB" dirty="0">
                <a:solidFill>
                  <a:schemeClr val="accent1">
                    <a:lumMod val="20000"/>
                    <a:lumOff val="80000"/>
                  </a:schemeClr>
                </a:solidFill>
                <a:latin typeface="Arial" charset="0"/>
              </a:rPr>
              <a:t>/</a:t>
            </a:r>
          </a:p>
          <a:p>
            <a:pPr eaLnBrk="0" hangingPunct="0"/>
            <a:r>
              <a:rPr kumimoji="1" lang="en-GB" dirty="0" err="1">
                <a:solidFill>
                  <a:schemeClr val="accent1">
                    <a:lumMod val="20000"/>
                    <a:lumOff val="80000"/>
                  </a:schemeClr>
                </a:solidFill>
                <a:latin typeface="Arial" charset="0"/>
              </a:rPr>
              <a:t>Senter</a:t>
            </a:r>
            <a:r>
              <a:rPr kumimoji="1" lang="en-GB" dirty="0">
                <a:solidFill>
                  <a:schemeClr val="accent1">
                    <a:lumMod val="20000"/>
                    <a:lumOff val="80000"/>
                  </a:schemeClr>
                </a:solidFill>
                <a:latin typeface="Arial" charset="0"/>
              </a:rPr>
              <a:t> for </a:t>
            </a:r>
            <a:r>
              <a:rPr kumimoji="1" lang="en-GB" dirty="0" err="1">
                <a:solidFill>
                  <a:schemeClr val="accent1">
                    <a:lumMod val="20000"/>
                    <a:lumOff val="80000"/>
                  </a:schemeClr>
                </a:solidFill>
                <a:latin typeface="Arial" charset="0"/>
              </a:rPr>
              <a:t>Materialvitenskap</a:t>
            </a:r>
            <a:r>
              <a:rPr kumimoji="1" lang="en-GB" dirty="0">
                <a:solidFill>
                  <a:schemeClr val="accent1">
                    <a:lumMod val="20000"/>
                    <a:lumOff val="80000"/>
                  </a:schemeClr>
                </a:solidFill>
                <a:latin typeface="Arial" charset="0"/>
              </a:rPr>
              <a:t> </a:t>
            </a:r>
            <a:r>
              <a:rPr kumimoji="1" lang="en-GB" dirty="0" err="1">
                <a:solidFill>
                  <a:schemeClr val="accent1">
                    <a:lumMod val="20000"/>
                    <a:lumOff val="80000"/>
                  </a:schemeClr>
                </a:solidFill>
                <a:latin typeface="Arial" charset="0"/>
              </a:rPr>
              <a:t>og</a:t>
            </a:r>
            <a:r>
              <a:rPr kumimoji="1" lang="en-GB" dirty="0">
                <a:solidFill>
                  <a:schemeClr val="accent1">
                    <a:lumMod val="20000"/>
                    <a:lumOff val="80000"/>
                  </a:schemeClr>
                </a:solidFill>
                <a:latin typeface="Arial" charset="0"/>
              </a:rPr>
              <a:t> </a:t>
            </a:r>
            <a:r>
              <a:rPr kumimoji="1" lang="en-GB" dirty="0" err="1">
                <a:solidFill>
                  <a:schemeClr val="accent1">
                    <a:lumMod val="20000"/>
                    <a:lumOff val="80000"/>
                  </a:schemeClr>
                </a:solidFill>
                <a:latin typeface="Arial" charset="0"/>
              </a:rPr>
              <a:t>nanoteknologi</a:t>
            </a:r>
            <a:r>
              <a:rPr kumimoji="1" lang="en-GB" dirty="0">
                <a:solidFill>
                  <a:schemeClr val="accent1">
                    <a:lumMod val="20000"/>
                    <a:lumOff val="80000"/>
                  </a:schemeClr>
                </a:solidFill>
                <a:latin typeface="Arial" charset="0"/>
              </a:rPr>
              <a:t> (SMN)</a:t>
            </a:r>
          </a:p>
          <a:p>
            <a:pPr eaLnBrk="0" hangingPunct="0"/>
            <a:r>
              <a:rPr kumimoji="1" lang="en-GB" dirty="0" err="1">
                <a:solidFill>
                  <a:schemeClr val="accent1">
                    <a:lumMod val="20000"/>
                    <a:lumOff val="80000"/>
                  </a:schemeClr>
                </a:solidFill>
                <a:latin typeface="Arial" charset="0"/>
              </a:rPr>
              <a:t>Universitetet</a:t>
            </a:r>
            <a:r>
              <a:rPr kumimoji="1" lang="en-GB" dirty="0">
                <a:solidFill>
                  <a:schemeClr val="accent1">
                    <a:lumMod val="20000"/>
                    <a:lumOff val="80000"/>
                  </a:schemeClr>
                </a:solidFill>
                <a:latin typeface="Arial" charset="0"/>
              </a:rPr>
              <a:t> i Oslo</a:t>
            </a:r>
          </a:p>
          <a:p>
            <a:pPr eaLnBrk="0" hangingPunct="0"/>
            <a:endParaRPr kumimoji="1" lang="nb-NO" dirty="0">
              <a:solidFill>
                <a:schemeClr val="accent1">
                  <a:lumMod val="20000"/>
                  <a:lumOff val="80000"/>
                </a:schemeClr>
              </a:solidFill>
              <a:latin typeface="Arial" charset="0"/>
            </a:endParaRPr>
          </a:p>
          <a:p>
            <a:pPr eaLnBrk="0" hangingPunct="0"/>
            <a:r>
              <a:rPr kumimoji="1" lang="nb-NO" dirty="0">
                <a:solidFill>
                  <a:schemeClr val="accent1">
                    <a:lumMod val="20000"/>
                    <a:lumOff val="80000"/>
                  </a:schemeClr>
                </a:solidFill>
                <a:latin typeface="Arial" charset="0"/>
              </a:rPr>
              <a:t>FERMIO</a:t>
            </a:r>
            <a:endParaRPr kumimoji="1" lang="en-GB" dirty="0">
              <a:solidFill>
                <a:schemeClr val="accent1">
                  <a:lumMod val="20000"/>
                  <a:lumOff val="80000"/>
                </a:schemeClr>
              </a:solidFill>
              <a:latin typeface="Arial" charset="0"/>
            </a:endParaRPr>
          </a:p>
          <a:p>
            <a:pPr eaLnBrk="0" hangingPunct="0"/>
            <a:r>
              <a:rPr kumimoji="1" lang="en-GB" dirty="0">
                <a:solidFill>
                  <a:schemeClr val="accent1">
                    <a:lumMod val="20000"/>
                    <a:lumOff val="80000"/>
                  </a:schemeClr>
                </a:solidFill>
                <a:latin typeface="Arial" charset="0"/>
              </a:rPr>
              <a:t>Forskningsparken</a:t>
            </a:r>
          </a:p>
          <a:p>
            <a:pPr eaLnBrk="0" hangingPunct="0"/>
            <a:r>
              <a:rPr kumimoji="1" lang="en-GB" dirty="0">
                <a:solidFill>
                  <a:schemeClr val="accent1">
                    <a:lumMod val="20000"/>
                    <a:lumOff val="80000"/>
                  </a:schemeClr>
                </a:solidFill>
                <a:latin typeface="Arial" charset="0"/>
              </a:rPr>
              <a:t>Gaustadalleen 21</a:t>
            </a:r>
          </a:p>
          <a:p>
            <a:pPr eaLnBrk="0" hangingPunct="0"/>
            <a:r>
              <a:rPr kumimoji="1" lang="en-GB" dirty="0">
                <a:solidFill>
                  <a:schemeClr val="accent1">
                    <a:lumMod val="20000"/>
                    <a:lumOff val="80000"/>
                  </a:schemeClr>
                </a:solidFill>
                <a:latin typeface="Arial" charset="0"/>
              </a:rPr>
              <a:t>N-0349 Oslo</a:t>
            </a:r>
          </a:p>
          <a:p>
            <a:pPr eaLnBrk="0" hangingPunct="0"/>
            <a:endParaRPr kumimoji="1" lang="en-GB" dirty="0">
              <a:solidFill>
                <a:schemeClr val="accent1">
                  <a:lumMod val="20000"/>
                  <a:lumOff val="80000"/>
                </a:schemeClr>
              </a:solidFill>
              <a:latin typeface="Arial" charset="0"/>
            </a:endParaRPr>
          </a:p>
          <a:p>
            <a:pPr eaLnBrk="0" hangingPunct="0"/>
            <a:r>
              <a:rPr kumimoji="1" lang="en-GB" dirty="0">
                <a:solidFill>
                  <a:schemeClr val="accent1">
                    <a:lumMod val="20000"/>
                    <a:lumOff val="80000"/>
                  </a:schemeClr>
                </a:solidFill>
                <a:latin typeface="Arial" charset="0"/>
              </a:rPr>
              <a:t>truls.norby@kjemi.uio.no</a:t>
            </a:r>
            <a:endParaRPr lang="en-GB" sz="1600" dirty="0">
              <a:solidFill>
                <a:schemeClr val="accent1">
                  <a:lumMod val="20000"/>
                  <a:lumOff val="80000"/>
                </a:schemeClr>
              </a:solidFill>
              <a:latin typeface="Arial" charset="0"/>
            </a:endParaRPr>
          </a:p>
        </p:txBody>
      </p:sp>
      <p:sp>
        <p:nvSpPr>
          <p:cNvPr id="1030" name="Text Box 6"/>
          <p:cNvSpPr txBox="1">
            <a:spLocks noChangeArrowheads="1"/>
          </p:cNvSpPr>
          <p:nvPr/>
        </p:nvSpPr>
        <p:spPr bwMode="auto">
          <a:xfrm>
            <a:off x="6876256" y="5325015"/>
            <a:ext cx="2267744" cy="1200329"/>
          </a:xfrm>
          <a:prstGeom prst="rect">
            <a:avLst/>
          </a:prstGeom>
          <a:noFill/>
          <a:ln w="9525">
            <a:noFill/>
            <a:miter lim="800000"/>
            <a:headEnd/>
            <a:tailEnd/>
          </a:ln>
        </p:spPr>
        <p:txBody>
          <a:bodyPr wrap="square">
            <a:spAutoFit/>
          </a:bodyPr>
          <a:lstStyle/>
          <a:p>
            <a:pPr marL="457200" indent="-457200">
              <a:spcBef>
                <a:spcPct val="50000"/>
              </a:spcBef>
              <a:buFontTx/>
              <a:buChar char="•"/>
            </a:pPr>
            <a:r>
              <a:rPr lang="nb-NO" sz="1600" dirty="0" smtClean="0">
                <a:solidFill>
                  <a:schemeClr val="accent1">
                    <a:lumMod val="20000"/>
                    <a:lumOff val="80000"/>
                  </a:schemeClr>
                </a:solidFill>
                <a:latin typeface="Arial" charset="0"/>
              </a:rPr>
              <a:t>Kursinformasjon</a:t>
            </a:r>
            <a:endParaRPr lang="nb-NO" sz="1600" dirty="0">
              <a:solidFill>
                <a:schemeClr val="accent1">
                  <a:lumMod val="20000"/>
                  <a:lumOff val="80000"/>
                </a:schemeClr>
              </a:solidFill>
              <a:latin typeface="Arial" charset="0"/>
            </a:endParaRPr>
          </a:p>
          <a:p>
            <a:pPr marL="457200" indent="-457200">
              <a:spcBef>
                <a:spcPct val="50000"/>
              </a:spcBef>
              <a:buFontTx/>
              <a:buChar char="•"/>
            </a:pPr>
            <a:r>
              <a:rPr lang="nb-NO" sz="1600" dirty="0" err="1">
                <a:solidFill>
                  <a:schemeClr val="accent1">
                    <a:lumMod val="20000"/>
                    <a:lumOff val="80000"/>
                  </a:schemeClr>
                </a:solidFill>
                <a:latin typeface="Arial" charset="0"/>
              </a:rPr>
              <a:t>Kap</a:t>
            </a:r>
            <a:r>
              <a:rPr lang="nb-NO" sz="1600" dirty="0">
                <a:solidFill>
                  <a:schemeClr val="accent1">
                    <a:lumMod val="20000"/>
                    <a:lumOff val="80000"/>
                  </a:schemeClr>
                </a:solidFill>
                <a:latin typeface="Arial" charset="0"/>
              </a:rPr>
              <a:t>. 1; Materialer og energi (innledning</a:t>
            </a:r>
            <a:r>
              <a:rPr lang="nb-NO" sz="1600" dirty="0" smtClean="0">
                <a:solidFill>
                  <a:schemeClr val="accent1">
                    <a:lumMod val="20000"/>
                    <a:lumOff val="80000"/>
                  </a:schemeClr>
                </a:solidFill>
                <a:latin typeface="Arial" charset="0"/>
              </a:rPr>
              <a:t>)</a:t>
            </a:r>
            <a:endParaRPr lang="nb-NO" sz="1600" dirty="0">
              <a:solidFill>
                <a:schemeClr val="accent1">
                  <a:lumMod val="20000"/>
                  <a:lumOff val="80000"/>
                </a:schemeClr>
              </a:solidFill>
              <a:latin typeface="Arial" charset="0"/>
            </a:endParaRPr>
          </a:p>
        </p:txBody>
      </p:sp>
      <p:sp>
        <p:nvSpPr>
          <p:cNvPr id="1032" name="WordArt 10"/>
          <p:cNvSpPr>
            <a:spLocks noChangeArrowheads="1" noChangeShapeType="1"/>
          </p:cNvSpPr>
          <p:nvPr/>
        </p:nvSpPr>
        <p:spPr bwMode="auto">
          <a:xfrm>
            <a:off x="323850" y="1989138"/>
            <a:ext cx="8640763" cy="863600"/>
          </a:xfrm>
          <a:prstGeom prst="rect">
            <a:avLst/>
          </a:prstGeom>
        </p:spPr>
        <p:txBody>
          <a:bodyPr wrap="none" fromWordArt="1">
            <a:prstTxWarp prst="textPlain">
              <a:avLst>
                <a:gd name="adj" fmla="val 50000"/>
              </a:avLst>
            </a:prstTxWarp>
          </a:bodyPr>
          <a:lstStyle/>
          <a:p>
            <a:pPr algn="ctr"/>
            <a:r>
              <a:rPr lang="en-GB" sz="3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Materialer</a:t>
            </a:r>
            <a:r>
              <a:rPr lang="en-GB" sz="3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 </a:t>
            </a:r>
            <a:r>
              <a:rPr lang="en-GB" sz="3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energi</a:t>
            </a:r>
            <a:r>
              <a:rPr lang="en-GB" sz="3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 </a:t>
            </a:r>
            <a:r>
              <a:rPr lang="en-GB" sz="3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og</a:t>
            </a:r>
            <a:r>
              <a:rPr lang="en-GB" sz="3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 </a:t>
            </a:r>
            <a:r>
              <a:rPr lang="en-GB" sz="3200" kern="10" dirty="0" err="1">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rPr>
              <a:t>nanoteknologi</a:t>
            </a:r>
            <a:endParaRPr lang="en-GB" sz="3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P spid="1029" grpId="0"/>
      <p:bldP spid="1030" grpId="0"/>
      <p:bldP spid="103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p:spPr>
        <p:txBody>
          <a:bodyPr/>
          <a:lstStyle/>
          <a:p>
            <a:r>
              <a:rPr lang="nb-NO" dirty="0" smtClean="0"/>
              <a:t>MENA </a:t>
            </a:r>
            <a:r>
              <a:rPr lang="nb-NO" dirty="0" smtClean="0"/>
              <a:t>1001 </a:t>
            </a:r>
            <a:r>
              <a:rPr lang="nb-NO" dirty="0" smtClean="0"/>
              <a:t>– Materialer, energi og nanoteknologi</a:t>
            </a:r>
            <a:endParaRPr lang="en-US" dirty="0" smtClean="0"/>
          </a:p>
        </p:txBody>
      </p:sp>
      <p:sp>
        <p:nvSpPr>
          <p:cNvPr id="10243" name="Rectangle 2"/>
          <p:cNvSpPr>
            <a:spLocks noGrp="1" noChangeArrowheads="1"/>
          </p:cNvSpPr>
          <p:nvPr>
            <p:ph type="title"/>
          </p:nvPr>
        </p:nvSpPr>
        <p:spPr/>
        <p:txBody>
          <a:bodyPr/>
          <a:lstStyle/>
          <a:p>
            <a:pPr eaLnBrk="1" hangingPunct="1"/>
            <a:r>
              <a:rPr lang="nb-NO" smtClean="0"/>
              <a:t>Bruk web</a:t>
            </a:r>
          </a:p>
        </p:txBody>
      </p:sp>
      <p:sp>
        <p:nvSpPr>
          <p:cNvPr id="10244" name="Rectangle 3"/>
          <p:cNvSpPr>
            <a:spLocks noGrp="1" noChangeArrowheads="1"/>
          </p:cNvSpPr>
          <p:nvPr>
            <p:ph type="body" idx="1"/>
          </p:nvPr>
        </p:nvSpPr>
        <p:spPr>
          <a:xfrm>
            <a:off x="685800" y="981075"/>
            <a:ext cx="7772400" cy="5327650"/>
          </a:xfrm>
        </p:spPr>
        <p:txBody>
          <a:bodyPr/>
          <a:lstStyle/>
          <a:p>
            <a:pPr eaLnBrk="1" hangingPunct="1"/>
            <a:r>
              <a:rPr lang="nb-NO" dirty="0" smtClean="0"/>
              <a:t>MENA1001 </a:t>
            </a:r>
            <a:r>
              <a:rPr lang="nb-NO" dirty="0" smtClean="0"/>
              <a:t>kurs- og semesterside</a:t>
            </a:r>
          </a:p>
          <a:p>
            <a:pPr eaLnBrk="1" hangingPunct="1"/>
            <a:endParaRPr lang="nb-NO" dirty="0" smtClean="0"/>
          </a:p>
          <a:p>
            <a:pPr lvl="1" eaLnBrk="1" hangingPunct="1">
              <a:buFontTx/>
              <a:buNone/>
            </a:pPr>
            <a:r>
              <a:rPr lang="nb-NO" dirty="0" smtClean="0">
                <a:hlinkClick r:id="rId2"/>
              </a:rPr>
              <a:t>http://</a:t>
            </a:r>
            <a:r>
              <a:rPr lang="nb-NO" dirty="0" smtClean="0">
                <a:hlinkClick r:id="rId2"/>
              </a:rPr>
              <a:t>www.uio.no/studier/emner/matnat/kjemi/MENA1001/</a:t>
            </a:r>
            <a:endParaRPr lang="nb-NO" dirty="0" smtClean="0"/>
          </a:p>
          <a:p>
            <a:pPr lvl="1" eaLnBrk="1" hangingPunct="1">
              <a:buFontTx/>
              <a:buNone/>
            </a:pPr>
            <a:endParaRPr lang="nb-NO" dirty="0" smtClean="0"/>
          </a:p>
          <a:p>
            <a:pPr lvl="1" eaLnBrk="1" hangingPunct="1">
              <a:buFontTx/>
              <a:buNone/>
            </a:pPr>
            <a:r>
              <a:rPr lang="nb-NO" dirty="0" smtClean="0">
                <a:hlinkClick r:id="rId3"/>
              </a:rPr>
              <a:t>http://</a:t>
            </a:r>
            <a:r>
              <a:rPr lang="nb-NO" dirty="0" smtClean="0">
                <a:hlinkClick r:id="rId3"/>
              </a:rPr>
              <a:t>www.uio.no/studier/emner/matnat/kjemi/MENA1001/h17/</a:t>
            </a:r>
            <a:r>
              <a:rPr lang="nb-NO" dirty="0" smtClean="0"/>
              <a:t> </a:t>
            </a:r>
            <a:endParaRPr lang="nb-NO" dirty="0" smtClean="0"/>
          </a:p>
          <a:p>
            <a:pPr eaLnBrk="1" hangingPunct="1"/>
            <a:endParaRPr lang="nb-NO" dirty="0" smtClean="0"/>
          </a:p>
          <a:p>
            <a:pPr eaLnBrk="1" hangingPunct="1">
              <a:buNone/>
            </a:pPr>
            <a:r>
              <a:rPr lang="nb-NO" dirty="0" smtClean="0"/>
              <a:t>	…eller bare </a:t>
            </a:r>
            <a:r>
              <a:rPr lang="nb-NO" dirty="0" err="1" smtClean="0"/>
              <a:t>google</a:t>
            </a:r>
            <a:r>
              <a:rPr lang="nb-NO" dirty="0" smtClean="0"/>
              <a:t> ”</a:t>
            </a:r>
            <a:r>
              <a:rPr lang="nb-NO" dirty="0" smtClean="0"/>
              <a:t>MENA1001” </a:t>
            </a:r>
            <a:r>
              <a:rPr lang="nb-NO" dirty="0" smtClean="0">
                <a:sym typeface="Wingdings" pitchFamily="2" charset="2"/>
              </a:rPr>
              <a:t></a:t>
            </a:r>
            <a:endParaRPr lang="nb-NO" dirty="0" smtClean="0"/>
          </a:p>
          <a:p>
            <a:pPr lvl="1" eaLnBrk="1" hangingPunct="1">
              <a:buFontTx/>
              <a:buNone/>
            </a:pPr>
            <a:endParaRPr lang="nb-NO" dirty="0" smtClean="0"/>
          </a:p>
          <a:p>
            <a:pPr eaLnBrk="1" hangingPunct="1"/>
            <a:r>
              <a:rPr lang="nb-NO" dirty="0" smtClean="0"/>
              <a:t>Fronter (for informasjon, kommunikasjon, innlevering av </a:t>
            </a:r>
            <a:r>
              <a:rPr lang="nb-NO" dirty="0" err="1" smtClean="0"/>
              <a:t>labrapporter</a:t>
            </a:r>
            <a:r>
              <a:rPr lang="nb-NO" dirty="0" smtClean="0"/>
              <a:t> etc.)</a:t>
            </a:r>
          </a:p>
          <a:p>
            <a:pPr eaLnBrk="1" hangingPunct="1"/>
            <a:endParaRPr lang="nb-NO" dirty="0" smtClean="0"/>
          </a:p>
          <a:p>
            <a:pPr lvl="1" eaLnBrk="1" hangingPunct="1">
              <a:buFontTx/>
              <a:buNone/>
            </a:pPr>
            <a:r>
              <a:rPr lang="nb-NO" dirty="0" err="1" smtClean="0"/>
              <a:t>fronter.uio.no</a:t>
            </a:r>
            <a:r>
              <a:rPr lang="nb-NO" dirty="0" smtClean="0"/>
              <a:t> </a:t>
            </a:r>
          </a:p>
          <a:p>
            <a:pPr eaLnBrk="1" hangingPunct="1"/>
            <a:endParaRPr lang="nb-NO" dirty="0" smtClean="0"/>
          </a:p>
          <a:p>
            <a:pPr lvl="1" eaLnBrk="1" hangingPunct="1">
              <a:buFontTx/>
              <a:buNone/>
            </a:pPr>
            <a:r>
              <a:rPr lang="nb-NO" dirty="0" smtClean="0">
                <a:hlinkClick r:id="rId4"/>
              </a:rPr>
              <a:t>https://fronter.uio.no</a:t>
            </a:r>
            <a:r>
              <a:rPr lang="nb-NO" dirty="0" smtClean="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16496"/>
          </a:xfrm>
        </p:spPr>
        <p:txBody>
          <a:bodyPr/>
          <a:lstStyle/>
          <a:p>
            <a:r>
              <a:rPr lang="nb-NO" dirty="0" smtClean="0"/>
              <a:t>MENA 1000     2014</a:t>
            </a:r>
            <a:endParaRPr lang="nb-NO" dirty="0"/>
          </a:p>
        </p:txBody>
      </p:sp>
      <p:sp>
        <p:nvSpPr>
          <p:cNvPr id="7" name="TextBox 6"/>
          <p:cNvSpPr txBox="1"/>
          <p:nvPr/>
        </p:nvSpPr>
        <p:spPr>
          <a:xfrm>
            <a:off x="755576" y="5445224"/>
            <a:ext cx="2010487" cy="584775"/>
          </a:xfrm>
          <a:prstGeom prst="rect">
            <a:avLst/>
          </a:prstGeom>
          <a:noFill/>
        </p:spPr>
        <p:txBody>
          <a:bodyPr wrap="none" rtlCol="0">
            <a:spAutoFit/>
          </a:bodyPr>
          <a:lstStyle/>
          <a:p>
            <a:r>
              <a:rPr lang="nb-NO" sz="1600" dirty="0" smtClean="0">
                <a:latin typeface="+mn-lt"/>
              </a:rPr>
              <a:t>63 tok deleksamen</a:t>
            </a:r>
          </a:p>
          <a:p>
            <a:r>
              <a:rPr lang="nb-NO" sz="1600" dirty="0" smtClean="0">
                <a:latin typeface="+mn-lt"/>
              </a:rPr>
              <a:t>41 tok slutteksamen</a:t>
            </a:r>
            <a:endParaRPr lang="nb-NO" sz="1600" dirty="0">
              <a:latin typeface="+mn-lt"/>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548680"/>
            <a:ext cx="4634376" cy="4012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48680"/>
            <a:ext cx="3816423" cy="3309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Chart 9"/>
          <p:cNvGraphicFramePr>
            <a:graphicFrameLocks/>
          </p:cNvGraphicFramePr>
          <p:nvPr>
            <p:extLst>
              <p:ext uri="{D42A27DB-BD31-4B8C-83A1-F6EECF244321}">
                <p14:modId xmlns:p14="http://schemas.microsoft.com/office/powerpoint/2010/main" val="2871350870"/>
              </p:ext>
            </p:extLst>
          </p:nvPr>
        </p:nvGraphicFramePr>
        <p:xfrm>
          <a:off x="4716016" y="3717032"/>
          <a:ext cx="3816424" cy="29763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32253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544488"/>
          </a:xfrm>
        </p:spPr>
        <p:txBody>
          <a:bodyPr/>
          <a:lstStyle/>
          <a:p>
            <a:r>
              <a:rPr lang="en-GB" dirty="0" err="1" smtClean="0"/>
              <a:t>Hva</a:t>
            </a:r>
            <a:r>
              <a:rPr lang="en-GB" dirty="0" smtClean="0"/>
              <a:t> </a:t>
            </a:r>
            <a:r>
              <a:rPr lang="en-GB" dirty="0" err="1" smtClean="0"/>
              <a:t>og</a:t>
            </a:r>
            <a:r>
              <a:rPr lang="en-GB" dirty="0" smtClean="0"/>
              <a:t> </a:t>
            </a:r>
            <a:r>
              <a:rPr lang="en-GB" dirty="0" err="1" smtClean="0"/>
              <a:t>hvordan</a:t>
            </a:r>
            <a:r>
              <a:rPr lang="en-GB" dirty="0" smtClean="0"/>
              <a:t> </a:t>
            </a:r>
            <a:r>
              <a:rPr lang="en-GB" dirty="0" err="1" smtClean="0"/>
              <a:t>skal</a:t>
            </a:r>
            <a:r>
              <a:rPr lang="en-GB" dirty="0" smtClean="0"/>
              <a:t> vi </a:t>
            </a:r>
            <a:r>
              <a:rPr lang="en-GB" dirty="0" err="1" smtClean="0"/>
              <a:t>lære</a:t>
            </a:r>
            <a:r>
              <a:rPr lang="en-GB" dirty="0" smtClean="0"/>
              <a:t>?</a:t>
            </a:r>
            <a:endParaRPr lang="en-GB" dirty="0"/>
          </a:p>
        </p:txBody>
      </p:sp>
      <p:sp>
        <p:nvSpPr>
          <p:cNvPr id="3" name="Content Placeholder 2"/>
          <p:cNvSpPr>
            <a:spLocks noGrp="1"/>
          </p:cNvSpPr>
          <p:nvPr>
            <p:ph idx="1"/>
          </p:nvPr>
        </p:nvSpPr>
        <p:spPr>
          <a:xfrm>
            <a:off x="179512" y="936104"/>
            <a:ext cx="8712968" cy="5589240"/>
          </a:xfrm>
        </p:spPr>
        <p:txBody>
          <a:bodyPr/>
          <a:lstStyle/>
          <a:p>
            <a:r>
              <a:rPr lang="nb-NO" dirty="0" smtClean="0"/>
              <a:t>Læreboka</a:t>
            </a:r>
          </a:p>
          <a:p>
            <a:pPr lvl="1"/>
            <a:r>
              <a:rPr lang="nb-NO" dirty="0" smtClean="0"/>
              <a:t>Les for å forberede deg til </a:t>
            </a:r>
            <a:r>
              <a:rPr lang="nb-NO" dirty="0" smtClean="0"/>
              <a:t>forelesning.</a:t>
            </a:r>
            <a:endParaRPr lang="nb-NO" dirty="0" smtClean="0"/>
          </a:p>
          <a:p>
            <a:r>
              <a:rPr lang="nb-NO" dirty="0" smtClean="0"/>
              <a:t>Forelesninger</a:t>
            </a:r>
            <a:endParaRPr lang="nb-NO" dirty="0" smtClean="0"/>
          </a:p>
          <a:p>
            <a:pPr lvl="1"/>
            <a:r>
              <a:rPr lang="nb-NO" dirty="0" smtClean="0"/>
              <a:t>Jeg foreleser </a:t>
            </a:r>
            <a:r>
              <a:rPr lang="nb-NO" dirty="0" smtClean="0"/>
              <a:t>endel, </a:t>
            </a:r>
            <a:r>
              <a:rPr lang="nb-NO" dirty="0" smtClean="0"/>
              <a:t>men </a:t>
            </a:r>
            <a:r>
              <a:rPr lang="nb-NO" dirty="0" smtClean="0"/>
              <a:t>vi skal lære bedre ved at dere har lest, og vi deretter øver sammen. </a:t>
            </a:r>
            <a:endParaRPr lang="nb-NO" dirty="0" smtClean="0"/>
          </a:p>
          <a:p>
            <a:r>
              <a:rPr lang="nb-NO" dirty="0" smtClean="0"/>
              <a:t>Læreboka</a:t>
            </a:r>
          </a:p>
          <a:p>
            <a:pPr lvl="1"/>
            <a:r>
              <a:rPr lang="nb-NO" dirty="0" smtClean="0"/>
              <a:t>Les en gang til</a:t>
            </a:r>
          </a:p>
          <a:p>
            <a:pPr lvl="1"/>
            <a:r>
              <a:rPr lang="nb-NO" dirty="0" smtClean="0"/>
              <a:t>Ikke surfe, men pløye</a:t>
            </a:r>
          </a:p>
          <a:p>
            <a:r>
              <a:rPr lang="nb-NO" dirty="0" smtClean="0"/>
              <a:t>Kollokviene</a:t>
            </a:r>
            <a:endParaRPr lang="nb-NO" dirty="0" smtClean="0"/>
          </a:p>
          <a:p>
            <a:pPr lvl="1"/>
            <a:r>
              <a:rPr lang="nb-NO" dirty="0" smtClean="0"/>
              <a:t>Kom</a:t>
            </a:r>
            <a:r>
              <a:rPr lang="nb-NO" dirty="0" smtClean="0"/>
              <a:t>!!! Noe er obligatorisk.</a:t>
            </a:r>
          </a:p>
          <a:p>
            <a:pPr lvl="1"/>
            <a:r>
              <a:rPr lang="nb-NO" dirty="0" smtClean="0"/>
              <a:t>Prøv på *-oppgaver</a:t>
            </a:r>
          </a:p>
          <a:p>
            <a:pPr lvl="1"/>
            <a:r>
              <a:rPr lang="nb-NO" dirty="0" smtClean="0"/>
              <a:t>Prøv oppgitte oppgaver</a:t>
            </a:r>
            <a:endParaRPr lang="nb-NO" dirty="0" smtClean="0"/>
          </a:p>
          <a:p>
            <a:r>
              <a:rPr lang="nb-NO" dirty="0" smtClean="0"/>
              <a:t>Lab</a:t>
            </a:r>
            <a:endParaRPr lang="nb-NO" dirty="0" smtClean="0"/>
          </a:p>
          <a:p>
            <a:pPr lvl="1"/>
            <a:r>
              <a:rPr lang="nb-NO" dirty="0" smtClean="0"/>
              <a:t>Obligatorisk</a:t>
            </a:r>
          </a:p>
          <a:p>
            <a:pPr lvl="1"/>
            <a:r>
              <a:rPr lang="nb-NO" dirty="0" smtClean="0"/>
              <a:t>Les i </a:t>
            </a:r>
            <a:r>
              <a:rPr lang="nb-NO" dirty="0" err="1" smtClean="0"/>
              <a:t>labheftet</a:t>
            </a:r>
            <a:r>
              <a:rPr lang="nb-NO" dirty="0" smtClean="0"/>
              <a:t>, forbered deg, </a:t>
            </a:r>
            <a:r>
              <a:rPr lang="nb-NO" dirty="0" err="1" smtClean="0"/>
              <a:t>journal&amp;rapport</a:t>
            </a:r>
            <a:r>
              <a:rPr lang="nb-NO" dirty="0" smtClean="0"/>
              <a:t>. </a:t>
            </a:r>
            <a:r>
              <a:rPr lang="nb-NO" dirty="0" smtClean="0"/>
              <a:t>Få hjelp! Få tilbakemeldinger!</a:t>
            </a:r>
          </a:p>
          <a:p>
            <a:r>
              <a:rPr lang="nb-NO" dirty="0" smtClean="0"/>
              <a:t>Hverandre!?!</a:t>
            </a:r>
            <a:endParaRPr lang="nb-NO" dirty="0" smtClean="0"/>
          </a:p>
        </p:txBody>
      </p:sp>
      <p:sp>
        <p:nvSpPr>
          <p:cNvPr id="5" name="TextBox 4"/>
          <p:cNvSpPr txBox="1"/>
          <p:nvPr/>
        </p:nvSpPr>
        <p:spPr>
          <a:xfrm>
            <a:off x="4067944" y="2665943"/>
            <a:ext cx="5040560" cy="2862322"/>
          </a:xfrm>
          <a:prstGeom prst="rect">
            <a:avLst/>
          </a:prstGeom>
          <a:solidFill>
            <a:schemeClr val="bg2">
              <a:lumMod val="20000"/>
              <a:lumOff val="80000"/>
            </a:schemeClr>
          </a:solidFill>
        </p:spPr>
        <p:txBody>
          <a:bodyPr wrap="square" rtlCol="0">
            <a:spAutoFit/>
          </a:bodyPr>
          <a:lstStyle/>
          <a:p>
            <a:r>
              <a:rPr lang="nb-NO" sz="1800" dirty="0" smtClean="0"/>
              <a:t>Belastning på et materiale fører til deformasjon, d.v.s. endringer i volum, fasong eller begge deler. Endringene forekommer i tre former: elastisk deformasjon som går tilbake når belastningen fjernes, plastisk deformasjon som forblir etter avlastning, og brudd som deler materialet i to eller flere biter. Parameterne som beskriver forholdet mellom deformasjon og belastningen, og hvilken belastning materialet tåler før deformasjonen endrer karakter, utgjør materialets mekaniske egenskaper.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11" end="11"/>
                                            </p:txEl>
                                          </p:spTgt>
                                        </p:tgtEl>
                                        <p:attrNameLst>
                                          <p:attrName>style.visibility</p:attrName>
                                        </p:attrNameLst>
                                      </p:cBhvr>
                                      <p:to>
                                        <p:strVal val="visible"/>
                                      </p:to>
                                    </p:set>
                                    <p:anim calcmode="lin" valueType="num">
                                      <p:cBhvr additive="base">
                                        <p:cTn id="6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79512" y="76200"/>
            <a:ext cx="7772400" cy="1143000"/>
          </a:xfrm>
        </p:spPr>
        <p:txBody>
          <a:bodyPr/>
          <a:lstStyle/>
          <a:p>
            <a:pPr algn="l"/>
            <a:r>
              <a:rPr lang="nb-NO" dirty="0" smtClean="0"/>
              <a:t>Lese…</a:t>
            </a:r>
            <a:endParaRPr lang="nb-NO" dirty="0"/>
          </a:p>
        </p:txBody>
      </p:sp>
      <p:sp>
        <p:nvSpPr>
          <p:cNvPr id="6" name="Content Placeholder 5"/>
          <p:cNvSpPr>
            <a:spLocks noGrp="1"/>
          </p:cNvSpPr>
          <p:nvPr>
            <p:ph idx="1"/>
          </p:nvPr>
        </p:nvSpPr>
        <p:spPr>
          <a:xfrm>
            <a:off x="35496" y="1371600"/>
            <a:ext cx="2592288" cy="4724400"/>
          </a:xfrm>
        </p:spPr>
        <p:txBody>
          <a:bodyPr/>
          <a:lstStyle/>
          <a:p>
            <a:r>
              <a:rPr lang="nb-NO" sz="1600" dirty="0" smtClean="0">
                <a:solidFill>
                  <a:srgbClr val="0070C0"/>
                </a:solidFill>
              </a:rPr>
              <a:t>Overskrifter</a:t>
            </a:r>
          </a:p>
          <a:p>
            <a:pPr lvl="1"/>
            <a:r>
              <a:rPr lang="nb-NO" sz="1400" dirty="0" smtClean="0">
                <a:solidFill>
                  <a:srgbClr val="0070C0"/>
                </a:solidFill>
              </a:rPr>
              <a:t>Hva handler det om? </a:t>
            </a:r>
          </a:p>
          <a:p>
            <a:pPr lvl="1"/>
            <a:endParaRPr lang="nb-NO" sz="1400" dirty="0">
              <a:solidFill>
                <a:srgbClr val="0070C0"/>
              </a:solidFill>
            </a:endParaRPr>
          </a:p>
          <a:p>
            <a:r>
              <a:rPr lang="nb-NO" sz="1600" dirty="0" smtClean="0">
                <a:solidFill>
                  <a:srgbClr val="0070C0"/>
                </a:solidFill>
              </a:rPr>
              <a:t>Avsnitt</a:t>
            </a:r>
          </a:p>
          <a:p>
            <a:pPr lvl="1"/>
            <a:r>
              <a:rPr lang="nb-NO" sz="1400" dirty="0" smtClean="0">
                <a:solidFill>
                  <a:srgbClr val="0070C0"/>
                </a:solidFill>
              </a:rPr>
              <a:t>Finn </a:t>
            </a:r>
            <a:r>
              <a:rPr lang="nb-NO" sz="1400" i="1" dirty="0" smtClean="0">
                <a:solidFill>
                  <a:srgbClr val="0070C0"/>
                </a:solidFill>
              </a:rPr>
              <a:t>ett</a:t>
            </a:r>
            <a:r>
              <a:rPr lang="nb-NO" sz="1400" dirty="0" smtClean="0">
                <a:solidFill>
                  <a:srgbClr val="0070C0"/>
                </a:solidFill>
              </a:rPr>
              <a:t> innhold i hvert avsnitt</a:t>
            </a:r>
          </a:p>
          <a:p>
            <a:pPr lvl="1"/>
            <a:r>
              <a:rPr lang="nb-NO" sz="1400" dirty="0" smtClean="0">
                <a:solidFill>
                  <a:srgbClr val="0070C0"/>
                </a:solidFill>
              </a:rPr>
              <a:t>Markér stikkord</a:t>
            </a:r>
          </a:p>
          <a:p>
            <a:pPr lvl="1"/>
            <a:endParaRPr lang="nb-NO" sz="1400" dirty="0">
              <a:solidFill>
                <a:srgbClr val="0070C0"/>
              </a:solidFill>
            </a:endParaRPr>
          </a:p>
          <a:p>
            <a:r>
              <a:rPr lang="nb-NO" sz="1600" dirty="0" smtClean="0">
                <a:solidFill>
                  <a:srgbClr val="0070C0"/>
                </a:solidFill>
              </a:rPr>
              <a:t>Hva har forfatteren prøvd å markere som viktig?</a:t>
            </a:r>
          </a:p>
          <a:p>
            <a:endParaRPr lang="nb-NO" sz="1600" dirty="0">
              <a:solidFill>
                <a:srgbClr val="0070C0"/>
              </a:solidFill>
            </a:endParaRPr>
          </a:p>
          <a:p>
            <a:r>
              <a:rPr lang="nb-NO" sz="1600" dirty="0" smtClean="0">
                <a:solidFill>
                  <a:srgbClr val="0070C0"/>
                </a:solidFill>
              </a:rPr>
              <a:t>Hva skjønner jeg?</a:t>
            </a:r>
          </a:p>
          <a:p>
            <a:r>
              <a:rPr lang="nb-NO" sz="1600" dirty="0" smtClean="0">
                <a:solidFill>
                  <a:srgbClr val="0070C0"/>
                </a:solidFill>
              </a:rPr>
              <a:t>Hva skjønner jeg ikke?</a:t>
            </a:r>
          </a:p>
          <a:p>
            <a:endParaRPr lang="nb-NO" sz="1600" dirty="0">
              <a:solidFill>
                <a:srgbClr val="0070C0"/>
              </a:solidFill>
            </a:endParaRPr>
          </a:p>
          <a:p>
            <a:r>
              <a:rPr lang="nb-NO" sz="1600" dirty="0" smtClean="0">
                <a:solidFill>
                  <a:srgbClr val="0070C0"/>
                </a:solidFill>
              </a:rPr>
              <a:t>Overskrift OK?</a:t>
            </a:r>
            <a:endParaRPr lang="nb-NO" sz="1600" dirty="0">
              <a:solidFill>
                <a:srgbClr val="0070C0"/>
              </a:solidFill>
            </a:endParaRPr>
          </a:p>
        </p:txBody>
      </p:sp>
      <p:sp>
        <p:nvSpPr>
          <p:cNvPr id="4" name="Footer Placeholder 3"/>
          <p:cNvSpPr>
            <a:spLocks noGrp="1"/>
          </p:cNvSpPr>
          <p:nvPr>
            <p:ph type="ftr" sz="quarter" idx="10"/>
          </p:nvPr>
        </p:nvSpPr>
        <p:spPr/>
        <p:txBody>
          <a:bodyPr/>
          <a:lstStyle/>
          <a:p>
            <a:pPr>
              <a:defRPr/>
            </a:pPr>
            <a:r>
              <a:rPr lang="nb-NO" dirty="0" smtClean="0"/>
              <a:t>MENA 1000 – Materialer, energi og nanoteknologi</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7384"/>
            <a:ext cx="6444208" cy="686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39736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p:spPr>
        <p:txBody>
          <a:bodyPr/>
          <a:lstStyle/>
          <a:p>
            <a:r>
              <a:rPr lang="nb-NO" dirty="0" smtClean="0"/>
              <a:t>MENA </a:t>
            </a:r>
            <a:r>
              <a:rPr lang="nb-NO" dirty="0" smtClean="0"/>
              <a:t>1001 </a:t>
            </a:r>
            <a:r>
              <a:rPr lang="nb-NO" dirty="0" smtClean="0"/>
              <a:t>– Materialer, energi og nanoteknologi</a:t>
            </a:r>
            <a:endParaRPr lang="en-US" dirty="0" smtClean="0"/>
          </a:p>
        </p:txBody>
      </p:sp>
      <p:pic>
        <p:nvPicPr>
          <p:cNvPr id="3" name="Picture 2" descr="http://www.ironmountainmine.com/fred-flintstone-barney-rubble-car.jpg"/>
          <p:cNvPicPr>
            <a:picLocks noChangeAspect="1" noChangeArrowheads="1"/>
          </p:cNvPicPr>
          <p:nvPr/>
        </p:nvPicPr>
        <p:blipFill>
          <a:blip r:embed="rId2" cstate="print"/>
          <a:srcRect/>
          <a:stretch>
            <a:fillRect/>
          </a:stretch>
        </p:blipFill>
        <p:spPr bwMode="auto">
          <a:xfrm>
            <a:off x="5076056" y="1920864"/>
            <a:ext cx="3600400" cy="2772308"/>
          </a:xfrm>
          <a:prstGeom prst="rect">
            <a:avLst/>
          </a:prstGeom>
          <a:noFill/>
        </p:spPr>
      </p:pic>
      <p:sp>
        <p:nvSpPr>
          <p:cNvPr id="2" name="Rectangle 1"/>
          <p:cNvSpPr/>
          <p:nvPr/>
        </p:nvSpPr>
        <p:spPr>
          <a:xfrm rot="20696270">
            <a:off x="1114146" y="2763199"/>
            <a:ext cx="3300904" cy="923330"/>
          </a:xfrm>
          <a:prstGeom prst="rect">
            <a:avLst/>
          </a:prstGeom>
        </p:spPr>
        <p:style>
          <a:lnRef idx="2">
            <a:schemeClr val="accent5"/>
          </a:lnRef>
          <a:fillRef idx="1">
            <a:schemeClr val="lt1"/>
          </a:fillRef>
          <a:effectRef idx="0">
            <a:schemeClr val="accent5"/>
          </a:effectRef>
          <a:fontRef idx="minor">
            <a:schemeClr val="dk1"/>
          </a:fontRef>
        </p:style>
        <p:txBody>
          <a:bodyPr wrap="none" lIns="91440" tIns="45720" rIns="91440" bIns="45720">
            <a:spAutoFit/>
          </a:bodyPr>
          <a:lstStyle/>
          <a:p>
            <a:pPr algn="ctr"/>
            <a:r>
              <a:rPr lang="en-US" sz="5400" b="1" dirty="0" err="1" smtClean="0">
                <a:ln w="12700">
                  <a:solidFill>
                    <a:schemeClr val="tx2">
                      <a:satMod val="155000"/>
                    </a:schemeClr>
                  </a:solidFill>
                  <a:prstDash val="solid"/>
                </a:ln>
                <a:solidFill>
                  <a:srgbClr val="00B050"/>
                </a:solidFill>
                <a:effectLst>
                  <a:glow rad="228600">
                    <a:schemeClr val="accent2">
                      <a:satMod val="175000"/>
                      <a:alpha val="40000"/>
                    </a:schemeClr>
                  </a:glow>
                  <a:outerShdw blurRad="41275" dist="20320" dir="1800000" algn="tl" rotWithShape="0">
                    <a:srgbClr val="000000">
                      <a:alpha val="40000"/>
                    </a:srgbClr>
                  </a:outerShdw>
                </a:effectLst>
              </a:rPr>
              <a:t>Kapittel</a:t>
            </a:r>
            <a:r>
              <a:rPr lang="en-US" sz="5400" b="1" dirty="0" smtClean="0">
                <a:ln w="12700">
                  <a:solidFill>
                    <a:schemeClr val="tx2">
                      <a:satMod val="155000"/>
                    </a:schemeClr>
                  </a:solidFill>
                  <a:prstDash val="solid"/>
                </a:ln>
                <a:solidFill>
                  <a:srgbClr val="00B050"/>
                </a:solidFill>
                <a:effectLst>
                  <a:glow rad="228600">
                    <a:schemeClr val="accent2">
                      <a:satMod val="175000"/>
                      <a:alpha val="40000"/>
                    </a:schemeClr>
                  </a:glow>
                  <a:outerShdw blurRad="41275" dist="20320" dir="1800000" algn="tl" rotWithShape="0">
                    <a:srgbClr val="000000">
                      <a:alpha val="40000"/>
                    </a:srgbClr>
                  </a:outerShdw>
                </a:effectLst>
              </a:rPr>
              <a:t> 1</a:t>
            </a:r>
            <a:endParaRPr lang="en-US" sz="5400" b="1" dirty="0">
              <a:ln w="12700">
                <a:solidFill>
                  <a:schemeClr val="tx2">
                    <a:satMod val="155000"/>
                  </a:schemeClr>
                </a:solidFill>
                <a:prstDash val="solid"/>
              </a:ln>
              <a:solidFill>
                <a:srgbClr val="00B050"/>
              </a:solidFill>
              <a:effectLst>
                <a:glow rad="228600">
                  <a:schemeClr val="accent2">
                    <a:satMod val="175000"/>
                    <a:alpha val="40000"/>
                  </a:schemeClr>
                </a:glow>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3"/>
          <p:cNvSpPr>
            <a:spLocks noGrp="1"/>
          </p:cNvSpPr>
          <p:nvPr>
            <p:ph type="ftr" sz="quarter" idx="10"/>
          </p:nvPr>
        </p:nvSpPr>
        <p:spPr>
          <a:noFill/>
        </p:spPr>
        <p:txBody>
          <a:bodyPr/>
          <a:lstStyle/>
          <a:p>
            <a:r>
              <a:rPr lang="nb-NO" dirty="0" smtClean="0"/>
              <a:t>MENA </a:t>
            </a:r>
            <a:r>
              <a:rPr lang="nb-NO" dirty="0" smtClean="0"/>
              <a:t>1001 </a:t>
            </a:r>
            <a:r>
              <a:rPr lang="nb-NO" dirty="0" smtClean="0"/>
              <a:t>– Materialer, energi og nanoteknologi</a:t>
            </a:r>
            <a:endParaRPr lang="en-US" dirty="0" smtClean="0"/>
          </a:p>
        </p:txBody>
      </p:sp>
      <p:sp>
        <p:nvSpPr>
          <p:cNvPr id="16387" name="Rectangle 2"/>
          <p:cNvSpPr>
            <a:spLocks noGrp="1" noChangeArrowheads="1"/>
          </p:cNvSpPr>
          <p:nvPr>
            <p:ph type="title"/>
          </p:nvPr>
        </p:nvSpPr>
        <p:spPr/>
        <p:txBody>
          <a:bodyPr/>
          <a:lstStyle/>
          <a:p>
            <a:pPr eaLnBrk="1" hangingPunct="1"/>
            <a:r>
              <a:rPr lang="nb-NO" smtClean="0"/>
              <a:t>Hva er et materiale?</a:t>
            </a:r>
            <a:endParaRPr lang="en-US" smtClean="0"/>
          </a:p>
        </p:txBody>
      </p:sp>
      <p:sp>
        <p:nvSpPr>
          <p:cNvPr id="40964" name="WordArt 4" descr="White marble"/>
          <p:cNvSpPr>
            <a:spLocks noChangeArrowheads="1" noChangeShapeType="1" noTextEdit="1"/>
          </p:cNvSpPr>
          <p:nvPr/>
        </p:nvSpPr>
        <p:spPr bwMode="auto">
          <a:xfrm rot="-758448">
            <a:off x="1325563" y="2590800"/>
            <a:ext cx="9190037" cy="1662113"/>
          </a:xfrm>
          <a:prstGeom prst="rect">
            <a:avLst/>
          </a:prstGeom>
        </p:spPr>
        <p:txBody>
          <a:bodyPr wrap="none" fromWordArt="1">
            <a:prstTxWarp prst="textInflate">
              <a:avLst>
                <a:gd name="adj" fmla="val 0"/>
              </a:avLst>
            </a:prstTxWarp>
            <a:scene3d>
              <a:camera prst="legacyPerspectiveFront">
                <a:rot lat="19799994" lon="19439993" rev="0"/>
              </a:camera>
              <a:lightRig rig="legacyNormal2" dir="t"/>
            </a:scene3d>
            <a:sp3d extrusionH="354000" prstMaterial="legacyMatte">
              <a:extrusionClr>
                <a:srgbClr val="939676"/>
              </a:extrusionClr>
            </a:sp3d>
          </a:bodyPr>
          <a:lstStyle/>
          <a:p>
            <a:pPr algn="ctr"/>
            <a:r>
              <a:rPr lang="nb-NO" sz="3600" kern="10">
                <a:ln w="9525">
                  <a:round/>
                  <a:headEnd/>
                  <a:tailEnd/>
                </a:ln>
                <a:blipFill dpi="0" rotWithShape="0">
                  <a:blip r:embed="rId2"/>
                  <a:srcRect/>
                  <a:tile tx="0" ty="0" sx="100000" sy="100000" flip="none" algn="tl"/>
                </a:blipFill>
                <a:latin typeface="Impact"/>
              </a:rPr>
              <a:t>Et materiale er et fast stoff </a:t>
            </a:r>
          </a:p>
          <a:p>
            <a:pPr algn="ctr"/>
            <a:r>
              <a:rPr lang="nb-NO" sz="3600" kern="10">
                <a:ln w="9525">
                  <a:round/>
                  <a:headEnd/>
                  <a:tailEnd/>
                </a:ln>
                <a:blipFill dpi="0" rotWithShape="0">
                  <a:blip r:embed="rId2"/>
                  <a:srcRect/>
                  <a:tile tx="0" ty="0" sx="100000" sy="100000" flip="none" algn="tl"/>
                </a:blipFill>
                <a:latin typeface="Impact"/>
              </a:rPr>
              <a:t>som kan brukes til noe</a:t>
            </a:r>
            <a:endParaRPr lang="en-GB" sz="3600" kern="10">
              <a:ln w="9525">
                <a:round/>
                <a:headEnd/>
                <a:tailEnd/>
              </a:ln>
              <a:blipFill dpi="0" rotWithShape="0">
                <a:blip r:embed="rId2"/>
                <a:srcRect/>
                <a:tile tx="0" ty="0" sx="100000" sy="100000" flip="none" algn="tl"/>
              </a:blipFill>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Effect transition="in" filter="wipe(down)">
                                      <p:cBhvr>
                                        <p:cTn id="7" dur="580">
                                          <p:stCondLst>
                                            <p:cond delay="0"/>
                                          </p:stCondLst>
                                        </p:cTn>
                                        <p:tgtEl>
                                          <p:spTgt spid="40964"/>
                                        </p:tgtEl>
                                      </p:cBhvr>
                                    </p:animEffect>
                                    <p:anim calcmode="lin" valueType="num">
                                      <p:cBhvr>
                                        <p:cTn id="8" dur="1822" tmFilter="0,0; 0.14,0.36; 0.43,0.73; 0.71,0.91; 1.0,1.0">
                                          <p:stCondLst>
                                            <p:cond delay="0"/>
                                          </p:stCondLst>
                                        </p:cTn>
                                        <p:tgtEl>
                                          <p:spTgt spid="4096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6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6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6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64"/>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64"/>
                                        </p:tgtEl>
                                      </p:cBhvr>
                                      <p:to x="100000" y="60000"/>
                                    </p:animScale>
                                    <p:animScale>
                                      <p:cBhvr>
                                        <p:cTn id="14" dur="166" decel="50000">
                                          <p:stCondLst>
                                            <p:cond delay="676"/>
                                          </p:stCondLst>
                                        </p:cTn>
                                        <p:tgtEl>
                                          <p:spTgt spid="40964"/>
                                        </p:tgtEl>
                                      </p:cBhvr>
                                      <p:to x="100000" y="100000"/>
                                    </p:animScale>
                                    <p:animScale>
                                      <p:cBhvr>
                                        <p:cTn id="15" dur="26">
                                          <p:stCondLst>
                                            <p:cond delay="1312"/>
                                          </p:stCondLst>
                                        </p:cTn>
                                        <p:tgtEl>
                                          <p:spTgt spid="40964"/>
                                        </p:tgtEl>
                                      </p:cBhvr>
                                      <p:to x="100000" y="80000"/>
                                    </p:animScale>
                                    <p:animScale>
                                      <p:cBhvr>
                                        <p:cTn id="16" dur="166" decel="50000">
                                          <p:stCondLst>
                                            <p:cond delay="1338"/>
                                          </p:stCondLst>
                                        </p:cTn>
                                        <p:tgtEl>
                                          <p:spTgt spid="40964"/>
                                        </p:tgtEl>
                                      </p:cBhvr>
                                      <p:to x="100000" y="100000"/>
                                    </p:animScale>
                                    <p:animScale>
                                      <p:cBhvr>
                                        <p:cTn id="17" dur="26">
                                          <p:stCondLst>
                                            <p:cond delay="1642"/>
                                          </p:stCondLst>
                                        </p:cTn>
                                        <p:tgtEl>
                                          <p:spTgt spid="40964"/>
                                        </p:tgtEl>
                                      </p:cBhvr>
                                      <p:to x="100000" y="90000"/>
                                    </p:animScale>
                                    <p:animScale>
                                      <p:cBhvr>
                                        <p:cTn id="18" dur="166" decel="50000">
                                          <p:stCondLst>
                                            <p:cond delay="1668"/>
                                          </p:stCondLst>
                                        </p:cTn>
                                        <p:tgtEl>
                                          <p:spTgt spid="40964"/>
                                        </p:tgtEl>
                                      </p:cBhvr>
                                      <p:to x="100000" y="100000"/>
                                    </p:animScale>
                                    <p:animScale>
                                      <p:cBhvr>
                                        <p:cTn id="19" dur="26">
                                          <p:stCondLst>
                                            <p:cond delay="1808"/>
                                          </p:stCondLst>
                                        </p:cTn>
                                        <p:tgtEl>
                                          <p:spTgt spid="40964"/>
                                        </p:tgtEl>
                                      </p:cBhvr>
                                      <p:to x="100000" y="95000"/>
                                    </p:animScale>
                                    <p:animScale>
                                      <p:cBhvr>
                                        <p:cTn id="20" dur="166" decel="50000">
                                          <p:stCondLst>
                                            <p:cond delay="1834"/>
                                          </p:stCondLst>
                                        </p:cTn>
                                        <p:tgtEl>
                                          <p:spTgt spid="4096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Footer Placeholder 4"/>
          <p:cNvSpPr>
            <a:spLocks noGrp="1"/>
          </p:cNvSpPr>
          <p:nvPr>
            <p:ph type="ftr" sz="quarter" idx="10"/>
          </p:nvPr>
        </p:nvSpPr>
        <p:spPr>
          <a:noFill/>
        </p:spPr>
        <p:txBody>
          <a:bodyPr/>
          <a:lstStyle/>
          <a:p>
            <a:r>
              <a:rPr lang="nb-NO" dirty="0" smtClean="0"/>
              <a:t>MENA </a:t>
            </a:r>
            <a:r>
              <a:rPr lang="nb-NO" dirty="0" smtClean="0"/>
              <a:t>1001 </a:t>
            </a:r>
            <a:r>
              <a:rPr lang="nb-NO" dirty="0" smtClean="0"/>
              <a:t>– Materialer, energi og nanoteknologi</a:t>
            </a:r>
            <a:endParaRPr lang="en-US" dirty="0" smtClean="0"/>
          </a:p>
        </p:txBody>
      </p:sp>
      <p:pic>
        <p:nvPicPr>
          <p:cNvPr id="2052" name="Picture 12" descr="iphone-001"/>
          <p:cNvPicPr>
            <a:picLocks noChangeAspect="1" noChangeArrowheads="1"/>
          </p:cNvPicPr>
          <p:nvPr/>
        </p:nvPicPr>
        <p:blipFill>
          <a:blip r:embed="rId4" cstate="print"/>
          <a:srcRect/>
          <a:stretch>
            <a:fillRect/>
          </a:stretch>
        </p:blipFill>
        <p:spPr bwMode="auto">
          <a:xfrm>
            <a:off x="6300788" y="2060575"/>
            <a:ext cx="2571750" cy="1781175"/>
          </a:xfrm>
          <a:prstGeom prst="rect">
            <a:avLst/>
          </a:prstGeom>
          <a:noFill/>
          <a:ln w="9525">
            <a:noFill/>
            <a:miter lim="800000"/>
            <a:headEnd/>
            <a:tailEnd/>
          </a:ln>
        </p:spPr>
      </p:pic>
      <p:sp>
        <p:nvSpPr>
          <p:cNvPr id="2053" name="Rectangle 2"/>
          <p:cNvSpPr>
            <a:spLocks noGrp="1" noChangeArrowheads="1"/>
          </p:cNvSpPr>
          <p:nvPr>
            <p:ph type="title"/>
          </p:nvPr>
        </p:nvSpPr>
        <p:spPr/>
        <p:txBody>
          <a:bodyPr/>
          <a:lstStyle/>
          <a:p>
            <a:pPr eaLnBrk="1" hangingPunct="1"/>
            <a:r>
              <a:rPr lang="nb-NO" smtClean="0"/>
              <a:t>Konstruksjonsmaterialer og funksjonelle materialer</a:t>
            </a:r>
            <a:endParaRPr lang="en-US" smtClean="0"/>
          </a:p>
        </p:txBody>
      </p:sp>
      <p:sp>
        <p:nvSpPr>
          <p:cNvPr id="2054" name="Rectangle 3"/>
          <p:cNvSpPr>
            <a:spLocks noGrp="1" noChangeArrowheads="1"/>
          </p:cNvSpPr>
          <p:nvPr>
            <p:ph type="body" sz="half" idx="1"/>
          </p:nvPr>
        </p:nvSpPr>
        <p:spPr/>
        <p:txBody>
          <a:bodyPr/>
          <a:lstStyle/>
          <a:p>
            <a:pPr eaLnBrk="1" hangingPunct="1"/>
            <a:r>
              <a:rPr lang="nb-NO" sz="1800" dirty="0" smtClean="0"/>
              <a:t>Konstruksjonsmaterialer (strukturelle materialer)</a:t>
            </a:r>
          </a:p>
          <a:p>
            <a:pPr lvl="1" eaLnBrk="1" hangingPunct="1"/>
            <a:r>
              <a:rPr lang="nb-NO" sz="1600" dirty="0" smtClean="0"/>
              <a:t>Mekaniske egenskaper</a:t>
            </a:r>
          </a:p>
          <a:p>
            <a:pPr lvl="1" eaLnBrk="1" hangingPunct="1"/>
            <a:r>
              <a:rPr lang="nb-NO" sz="1600" dirty="0" smtClean="0"/>
              <a:t>Styrke</a:t>
            </a:r>
          </a:p>
          <a:p>
            <a:pPr lvl="1" eaLnBrk="1" hangingPunct="1"/>
            <a:r>
              <a:rPr lang="nb-NO" sz="1600" dirty="0" smtClean="0"/>
              <a:t>Utseende</a:t>
            </a:r>
            <a:endParaRPr lang="en-US" sz="1600" dirty="0" smtClean="0"/>
          </a:p>
        </p:txBody>
      </p:sp>
      <p:sp>
        <p:nvSpPr>
          <p:cNvPr id="2055" name="Rectangle 4"/>
          <p:cNvSpPr>
            <a:spLocks noGrp="1" noChangeArrowheads="1"/>
          </p:cNvSpPr>
          <p:nvPr>
            <p:ph type="body" sz="half" idx="2"/>
          </p:nvPr>
        </p:nvSpPr>
        <p:spPr/>
        <p:txBody>
          <a:bodyPr/>
          <a:lstStyle/>
          <a:p>
            <a:pPr eaLnBrk="1" hangingPunct="1"/>
            <a:r>
              <a:rPr lang="nb-NO" sz="1800" dirty="0" smtClean="0"/>
              <a:t>Funksjonelle materialer</a:t>
            </a:r>
          </a:p>
          <a:p>
            <a:pPr lvl="1" eaLnBrk="1" hangingPunct="1"/>
            <a:r>
              <a:rPr lang="nb-NO" sz="1600" dirty="0" smtClean="0"/>
              <a:t>Fysikalske egenskaper</a:t>
            </a:r>
            <a:endParaRPr lang="en-US" sz="1600" dirty="0" smtClean="0"/>
          </a:p>
        </p:txBody>
      </p:sp>
      <p:pic>
        <p:nvPicPr>
          <p:cNvPr id="2056" name="Picture 7" descr="condeep_tow_400"/>
          <p:cNvPicPr>
            <a:picLocks noChangeAspect="1" noChangeArrowheads="1"/>
          </p:cNvPicPr>
          <p:nvPr/>
        </p:nvPicPr>
        <p:blipFill>
          <a:blip r:embed="rId5" cstate="print"/>
          <a:srcRect/>
          <a:stretch>
            <a:fillRect/>
          </a:stretch>
        </p:blipFill>
        <p:spPr bwMode="auto">
          <a:xfrm>
            <a:off x="609600" y="3019425"/>
            <a:ext cx="3810000" cy="3152775"/>
          </a:xfrm>
          <a:prstGeom prst="rect">
            <a:avLst/>
          </a:prstGeom>
          <a:noFill/>
          <a:ln w="9525">
            <a:noFill/>
            <a:miter lim="800000"/>
            <a:headEnd/>
            <a:tailEnd/>
          </a:ln>
        </p:spPr>
      </p:pic>
      <p:graphicFrame>
        <p:nvGraphicFramePr>
          <p:cNvPr id="2050" name="Object 8"/>
          <p:cNvGraphicFramePr>
            <a:graphicFrameLocks noChangeAspect="1"/>
          </p:cNvGraphicFramePr>
          <p:nvPr/>
        </p:nvGraphicFramePr>
        <p:xfrm>
          <a:off x="4724400" y="2930525"/>
          <a:ext cx="2511425" cy="1641475"/>
        </p:xfrm>
        <a:graphic>
          <a:graphicData uri="http://schemas.openxmlformats.org/presentationml/2006/ole">
            <mc:AlternateContent xmlns:mc="http://schemas.openxmlformats.org/markup-compatibility/2006">
              <mc:Choice xmlns:v="urn:schemas-microsoft-com:vml" Requires="v">
                <p:oleObj spid="_x0000_s2076" name="Document" r:id="rId6" imgW="3213720" imgH="2101320" progId="Word.Document.8">
                  <p:embed/>
                </p:oleObj>
              </mc:Choice>
              <mc:Fallback>
                <p:oleObj name="Document" r:id="rId6" imgW="3213720" imgH="2101320" progId="Word.Document.8">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930525"/>
                        <a:ext cx="2511425"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057" name="Picture 10" descr="blaalaser"/>
          <p:cNvPicPr>
            <a:picLocks noChangeAspect="1" noChangeArrowheads="1"/>
          </p:cNvPicPr>
          <p:nvPr/>
        </p:nvPicPr>
        <p:blipFill>
          <a:blip r:embed="rId8" cstate="print"/>
          <a:srcRect/>
          <a:stretch>
            <a:fillRect/>
          </a:stretch>
        </p:blipFill>
        <p:spPr bwMode="auto">
          <a:xfrm>
            <a:off x="4716463" y="4857750"/>
            <a:ext cx="2438400" cy="1739900"/>
          </a:xfrm>
          <a:prstGeom prst="rect">
            <a:avLst/>
          </a:prstGeom>
          <a:noFill/>
          <a:ln w="9525">
            <a:noFill/>
            <a:miter lim="800000"/>
            <a:headEnd/>
            <a:tailEnd/>
          </a:ln>
        </p:spPr>
      </p:pic>
      <p:pic>
        <p:nvPicPr>
          <p:cNvPr id="2058" name="Picture 9" descr="airbag"/>
          <p:cNvPicPr>
            <a:picLocks noChangeAspect="1" noChangeArrowheads="1"/>
          </p:cNvPicPr>
          <p:nvPr/>
        </p:nvPicPr>
        <p:blipFill>
          <a:blip r:embed="rId9" cstate="print"/>
          <a:srcRect/>
          <a:stretch>
            <a:fillRect/>
          </a:stretch>
        </p:blipFill>
        <p:spPr bwMode="auto">
          <a:xfrm>
            <a:off x="6523038" y="4221163"/>
            <a:ext cx="2513012" cy="188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nb-NO" dirty="0" smtClean="0"/>
              <a:t>MENA </a:t>
            </a:r>
            <a:r>
              <a:rPr lang="nb-NO" dirty="0" smtClean="0"/>
              <a:t>1001 </a:t>
            </a:r>
            <a:r>
              <a:rPr lang="nb-NO" dirty="0" smtClean="0"/>
              <a:t>– Materialer, energi og nanoteknologi</a:t>
            </a:r>
            <a:endParaRPr lang="en-US" dirty="0" smtClean="0"/>
          </a:p>
        </p:txBody>
      </p:sp>
      <p:sp>
        <p:nvSpPr>
          <p:cNvPr id="17411" name="Rectangle 2"/>
          <p:cNvSpPr>
            <a:spLocks noGrp="1" noChangeArrowheads="1"/>
          </p:cNvSpPr>
          <p:nvPr>
            <p:ph type="title"/>
          </p:nvPr>
        </p:nvSpPr>
        <p:spPr/>
        <p:txBody>
          <a:bodyPr/>
          <a:lstStyle/>
          <a:p>
            <a:pPr eaLnBrk="1" hangingPunct="1"/>
            <a:r>
              <a:rPr lang="nb-NO" smtClean="0"/>
              <a:t>Metaller, plast, keramer</a:t>
            </a:r>
            <a:endParaRPr lang="en-US" smtClean="0"/>
          </a:p>
        </p:txBody>
      </p:sp>
      <p:sp>
        <p:nvSpPr>
          <p:cNvPr id="17412" name="Rectangle 3"/>
          <p:cNvSpPr>
            <a:spLocks noGrp="1" noChangeArrowheads="1"/>
          </p:cNvSpPr>
          <p:nvPr>
            <p:ph type="body" idx="1"/>
          </p:nvPr>
        </p:nvSpPr>
        <p:spPr>
          <a:xfrm>
            <a:off x="533400" y="1371600"/>
            <a:ext cx="4114800" cy="4724400"/>
          </a:xfrm>
        </p:spPr>
        <p:txBody>
          <a:bodyPr/>
          <a:lstStyle/>
          <a:p>
            <a:pPr eaLnBrk="1" hangingPunct="1">
              <a:lnSpc>
                <a:spcPct val="90000"/>
              </a:lnSpc>
            </a:pPr>
            <a:r>
              <a:rPr lang="nb-NO" sz="1600" smtClean="0"/>
              <a:t>Metaller</a:t>
            </a:r>
          </a:p>
          <a:p>
            <a:pPr lvl="1" eaLnBrk="1" hangingPunct="1">
              <a:lnSpc>
                <a:spcPct val="90000"/>
              </a:lnSpc>
            </a:pPr>
            <a:r>
              <a:rPr lang="nb-NO" sz="1400" smtClean="0"/>
              <a:t>Metalliske grunnstoffer</a:t>
            </a:r>
          </a:p>
          <a:p>
            <a:pPr lvl="1" eaLnBrk="1" hangingPunct="1">
              <a:lnSpc>
                <a:spcPct val="90000"/>
              </a:lnSpc>
            </a:pPr>
            <a:r>
              <a:rPr lang="nb-NO" sz="1400" smtClean="0"/>
              <a:t>Legeringer</a:t>
            </a:r>
          </a:p>
          <a:p>
            <a:pPr lvl="1" eaLnBrk="1" hangingPunct="1">
              <a:lnSpc>
                <a:spcPct val="90000"/>
              </a:lnSpc>
            </a:pPr>
            <a:r>
              <a:rPr lang="nb-NO" sz="1400" smtClean="0"/>
              <a:t>Duktile, leder varme og elektrisitet</a:t>
            </a:r>
          </a:p>
          <a:p>
            <a:pPr lvl="1" eaLnBrk="1" hangingPunct="1">
              <a:lnSpc>
                <a:spcPct val="90000"/>
              </a:lnSpc>
            </a:pPr>
            <a:r>
              <a:rPr lang="nb-NO" sz="1400" smtClean="0"/>
              <a:t>Metallglans</a:t>
            </a:r>
          </a:p>
          <a:p>
            <a:pPr eaLnBrk="1" hangingPunct="1">
              <a:lnSpc>
                <a:spcPct val="90000"/>
              </a:lnSpc>
            </a:pPr>
            <a:endParaRPr lang="nb-NO" sz="1600" smtClean="0"/>
          </a:p>
          <a:p>
            <a:pPr eaLnBrk="1" hangingPunct="1">
              <a:lnSpc>
                <a:spcPct val="90000"/>
              </a:lnSpc>
            </a:pPr>
            <a:r>
              <a:rPr lang="nb-NO" sz="1600" smtClean="0"/>
              <a:t>Plast</a:t>
            </a:r>
          </a:p>
          <a:p>
            <a:pPr lvl="1" eaLnBrk="1" hangingPunct="1">
              <a:lnSpc>
                <a:spcPct val="90000"/>
              </a:lnSpc>
            </a:pPr>
            <a:r>
              <a:rPr lang="nb-NO" sz="1400" smtClean="0"/>
              <a:t>Polymere organiske forbindelser</a:t>
            </a:r>
          </a:p>
          <a:p>
            <a:pPr lvl="1" eaLnBrk="1" hangingPunct="1">
              <a:lnSpc>
                <a:spcPct val="90000"/>
              </a:lnSpc>
            </a:pPr>
            <a:r>
              <a:rPr lang="nb-NO" sz="1400" smtClean="0"/>
              <a:t>Myke</a:t>
            </a:r>
          </a:p>
          <a:p>
            <a:pPr lvl="1" eaLnBrk="1" hangingPunct="1">
              <a:lnSpc>
                <a:spcPct val="90000"/>
              </a:lnSpc>
            </a:pPr>
            <a:r>
              <a:rPr lang="nb-NO" sz="1400" smtClean="0"/>
              <a:t>Isolerende</a:t>
            </a:r>
          </a:p>
          <a:p>
            <a:pPr eaLnBrk="1" hangingPunct="1">
              <a:lnSpc>
                <a:spcPct val="90000"/>
              </a:lnSpc>
            </a:pPr>
            <a:endParaRPr lang="nb-NO" sz="1600" smtClean="0"/>
          </a:p>
          <a:p>
            <a:pPr eaLnBrk="1" hangingPunct="1">
              <a:lnSpc>
                <a:spcPct val="90000"/>
              </a:lnSpc>
            </a:pPr>
            <a:r>
              <a:rPr lang="nb-NO" sz="1600" smtClean="0"/>
              <a:t>Keramer</a:t>
            </a:r>
          </a:p>
          <a:p>
            <a:pPr lvl="1" eaLnBrk="1" hangingPunct="1">
              <a:lnSpc>
                <a:spcPct val="90000"/>
              </a:lnSpc>
            </a:pPr>
            <a:r>
              <a:rPr lang="nb-NO" sz="1400" smtClean="0"/>
              <a:t>Forskjellige definisjoner</a:t>
            </a:r>
          </a:p>
          <a:p>
            <a:pPr lvl="1" eaLnBrk="1" hangingPunct="1">
              <a:lnSpc>
                <a:spcPct val="90000"/>
              </a:lnSpc>
            </a:pPr>
            <a:r>
              <a:rPr lang="nb-NO" sz="1400" smtClean="0"/>
              <a:t>Moderne versjon: Ikke-metalliske uorganiske faste forbindelser. Inkluderer glass.</a:t>
            </a:r>
          </a:p>
          <a:p>
            <a:pPr lvl="1" eaLnBrk="1" hangingPunct="1">
              <a:lnSpc>
                <a:spcPct val="90000"/>
              </a:lnSpc>
            </a:pPr>
            <a:r>
              <a:rPr lang="nb-NO" sz="1400" smtClean="0"/>
              <a:t>Typisk harde, sprø. </a:t>
            </a:r>
          </a:p>
          <a:p>
            <a:pPr lvl="1" eaLnBrk="1" hangingPunct="1">
              <a:lnSpc>
                <a:spcPct val="90000"/>
              </a:lnSpc>
            </a:pPr>
            <a:r>
              <a:rPr lang="nb-NO" sz="1400" smtClean="0"/>
              <a:t>Stor variasjon i sammensetninger og egenskaper</a:t>
            </a:r>
            <a:endParaRPr lang="en-US" sz="1400" smtClean="0"/>
          </a:p>
        </p:txBody>
      </p:sp>
      <p:pic>
        <p:nvPicPr>
          <p:cNvPr id="17413" name="Picture 4" descr="aluminium"/>
          <p:cNvPicPr>
            <a:picLocks noChangeAspect="1" noChangeArrowheads="1"/>
          </p:cNvPicPr>
          <p:nvPr/>
        </p:nvPicPr>
        <p:blipFill>
          <a:blip r:embed="rId2" cstate="print"/>
          <a:srcRect/>
          <a:stretch>
            <a:fillRect/>
          </a:stretch>
        </p:blipFill>
        <p:spPr bwMode="auto">
          <a:xfrm>
            <a:off x="4643438" y="1143000"/>
            <a:ext cx="1917700" cy="1830388"/>
          </a:xfrm>
          <a:prstGeom prst="rect">
            <a:avLst/>
          </a:prstGeom>
          <a:noFill/>
          <a:ln w="9525">
            <a:noFill/>
            <a:miter lim="800000"/>
            <a:headEnd/>
            <a:tailEnd/>
          </a:ln>
        </p:spPr>
      </p:pic>
      <p:pic>
        <p:nvPicPr>
          <p:cNvPr id="17414" name="Picture 5" descr="AdvancedCeramicsLtd"/>
          <p:cNvPicPr>
            <a:picLocks noChangeAspect="1" noChangeArrowheads="1"/>
          </p:cNvPicPr>
          <p:nvPr/>
        </p:nvPicPr>
        <p:blipFill>
          <a:blip r:embed="rId3" cstate="print"/>
          <a:srcRect/>
          <a:stretch>
            <a:fillRect/>
          </a:stretch>
        </p:blipFill>
        <p:spPr bwMode="auto">
          <a:xfrm>
            <a:off x="4572000" y="4921250"/>
            <a:ext cx="4343400" cy="1165225"/>
          </a:xfrm>
          <a:prstGeom prst="rect">
            <a:avLst/>
          </a:prstGeom>
          <a:noFill/>
          <a:ln w="9525">
            <a:noFill/>
            <a:miter lim="800000"/>
            <a:headEnd/>
            <a:tailEnd/>
          </a:ln>
        </p:spPr>
      </p:pic>
      <p:pic>
        <p:nvPicPr>
          <p:cNvPr id="17416" name="Picture 7" descr="all-metal-gear"/>
          <p:cNvPicPr>
            <a:picLocks noChangeAspect="1" noChangeArrowheads="1"/>
          </p:cNvPicPr>
          <p:nvPr/>
        </p:nvPicPr>
        <p:blipFill>
          <a:blip r:embed="rId4" cstate="print"/>
          <a:srcRect/>
          <a:stretch>
            <a:fillRect/>
          </a:stretch>
        </p:blipFill>
        <p:spPr bwMode="auto">
          <a:xfrm>
            <a:off x="6588125" y="1052513"/>
            <a:ext cx="2286000" cy="1714500"/>
          </a:xfrm>
          <a:prstGeom prst="rect">
            <a:avLst/>
          </a:prstGeom>
          <a:noFill/>
          <a:ln w="9525">
            <a:noFill/>
            <a:miter lim="800000"/>
            <a:headEnd/>
            <a:tailEnd/>
          </a:ln>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212976"/>
            <a:ext cx="2088232" cy="1528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Footer Placeholder 4"/>
          <p:cNvSpPr>
            <a:spLocks noGrp="1"/>
          </p:cNvSpPr>
          <p:nvPr>
            <p:ph type="ftr" sz="quarter" idx="10"/>
          </p:nvPr>
        </p:nvSpPr>
        <p:spPr>
          <a:noFill/>
        </p:spPr>
        <p:txBody>
          <a:bodyPr/>
          <a:lstStyle/>
          <a:p>
            <a:r>
              <a:rPr lang="nb-NO" dirty="0" smtClean="0"/>
              <a:t>MENA </a:t>
            </a:r>
            <a:r>
              <a:rPr lang="nb-NO" dirty="0" smtClean="0"/>
              <a:t>1001 </a:t>
            </a:r>
            <a:r>
              <a:rPr lang="nb-NO" dirty="0" smtClean="0"/>
              <a:t>– Materialer, energi og nanoteknologi</a:t>
            </a:r>
            <a:endParaRPr lang="en-US" dirty="0" smtClean="0"/>
          </a:p>
        </p:txBody>
      </p:sp>
      <p:sp>
        <p:nvSpPr>
          <p:cNvPr id="18435" name="Rectangle 2"/>
          <p:cNvSpPr>
            <a:spLocks noGrp="1" noChangeArrowheads="1"/>
          </p:cNvSpPr>
          <p:nvPr>
            <p:ph type="title"/>
          </p:nvPr>
        </p:nvSpPr>
        <p:spPr/>
        <p:txBody>
          <a:bodyPr/>
          <a:lstStyle/>
          <a:p>
            <a:pPr eaLnBrk="1" hangingPunct="1"/>
            <a:r>
              <a:rPr lang="nb-NO" dirty="0" smtClean="0"/>
              <a:t>Komposittmaterialer</a:t>
            </a:r>
            <a:endParaRPr lang="en-US" dirty="0" smtClean="0"/>
          </a:p>
        </p:txBody>
      </p:sp>
      <p:sp>
        <p:nvSpPr>
          <p:cNvPr id="18436" name="Rectangle 3"/>
          <p:cNvSpPr>
            <a:spLocks noGrp="1" noChangeArrowheads="1"/>
          </p:cNvSpPr>
          <p:nvPr>
            <p:ph type="body" sz="half" idx="1"/>
          </p:nvPr>
        </p:nvSpPr>
        <p:spPr>
          <a:xfrm>
            <a:off x="685800" y="1219200"/>
            <a:ext cx="3810000" cy="4724400"/>
          </a:xfrm>
        </p:spPr>
        <p:txBody>
          <a:bodyPr/>
          <a:lstStyle/>
          <a:p>
            <a:pPr eaLnBrk="1" hangingPunct="1">
              <a:lnSpc>
                <a:spcPct val="90000"/>
              </a:lnSpc>
            </a:pPr>
            <a:r>
              <a:rPr lang="nb-NO" sz="1800" dirty="0" smtClean="0"/>
              <a:t>Komposittmaterialer består av flere faser (oftest av forskjellig klasse; metall, plast, keram);</a:t>
            </a:r>
          </a:p>
          <a:p>
            <a:pPr lvl="1" eaLnBrk="1" hangingPunct="1">
              <a:lnSpc>
                <a:spcPct val="90000"/>
              </a:lnSpc>
            </a:pPr>
            <a:endParaRPr lang="nb-NO" sz="1600" dirty="0" smtClean="0"/>
          </a:p>
          <a:p>
            <a:pPr lvl="1" eaLnBrk="1" hangingPunct="1">
              <a:lnSpc>
                <a:spcPct val="90000"/>
              </a:lnSpc>
            </a:pPr>
            <a:r>
              <a:rPr lang="nb-NO" sz="1600" dirty="0" smtClean="0"/>
              <a:t>Bedre </a:t>
            </a:r>
            <a:r>
              <a:rPr lang="nb-NO" sz="1600" dirty="0" smtClean="0"/>
              <a:t>egenskaper enn enkeltfasene</a:t>
            </a:r>
          </a:p>
          <a:p>
            <a:pPr lvl="1" eaLnBrk="1" hangingPunct="1">
              <a:lnSpc>
                <a:spcPct val="90000"/>
              </a:lnSpc>
              <a:buFontTx/>
              <a:buNone/>
            </a:pPr>
            <a:r>
              <a:rPr lang="nb-NO" sz="1600" dirty="0" smtClean="0"/>
              <a:t>	</a:t>
            </a:r>
            <a:endParaRPr lang="nb-NO" sz="1600" dirty="0" smtClean="0"/>
          </a:p>
          <a:p>
            <a:pPr lvl="1" eaLnBrk="1" hangingPunct="1">
              <a:lnSpc>
                <a:spcPct val="90000"/>
              </a:lnSpc>
              <a:buFontTx/>
              <a:buNone/>
            </a:pPr>
            <a:r>
              <a:rPr lang="nb-NO" sz="1600" dirty="0" smtClean="0"/>
              <a:t>	</a:t>
            </a:r>
            <a:r>
              <a:rPr lang="nb-NO" sz="1600" dirty="0" smtClean="0"/>
              <a:t>   eller</a:t>
            </a:r>
            <a:endParaRPr lang="nb-NO" sz="1600" dirty="0" smtClean="0"/>
          </a:p>
          <a:p>
            <a:pPr lvl="1" eaLnBrk="1" hangingPunct="1">
              <a:lnSpc>
                <a:spcPct val="90000"/>
              </a:lnSpc>
            </a:pPr>
            <a:endParaRPr lang="nb-NO" sz="1600" dirty="0" smtClean="0"/>
          </a:p>
          <a:p>
            <a:pPr lvl="1" eaLnBrk="1" hangingPunct="1">
              <a:lnSpc>
                <a:spcPct val="90000"/>
              </a:lnSpc>
            </a:pPr>
            <a:r>
              <a:rPr lang="nb-NO" sz="1600" dirty="0" smtClean="0"/>
              <a:t>Prishensyn/enklere </a:t>
            </a:r>
            <a:r>
              <a:rPr lang="nb-NO" sz="1600" dirty="0" smtClean="0"/>
              <a:t>fremstilling</a:t>
            </a:r>
          </a:p>
          <a:p>
            <a:pPr lvl="1" eaLnBrk="1" hangingPunct="1">
              <a:lnSpc>
                <a:spcPct val="90000"/>
              </a:lnSpc>
            </a:pPr>
            <a:endParaRPr lang="nb-NO" sz="1600" dirty="0" smtClean="0"/>
          </a:p>
          <a:p>
            <a:pPr lvl="1" eaLnBrk="1" hangingPunct="1">
              <a:lnSpc>
                <a:spcPct val="90000"/>
              </a:lnSpc>
            </a:pPr>
            <a:r>
              <a:rPr lang="nb-NO" sz="1600" dirty="0" smtClean="0"/>
              <a:t>Eksempler: </a:t>
            </a:r>
          </a:p>
          <a:p>
            <a:pPr lvl="2" eaLnBrk="1" hangingPunct="1">
              <a:lnSpc>
                <a:spcPct val="90000"/>
              </a:lnSpc>
            </a:pPr>
            <a:r>
              <a:rPr lang="nb-NO" sz="1400" dirty="0" smtClean="0"/>
              <a:t>Fiberforsterket plast</a:t>
            </a:r>
          </a:p>
          <a:p>
            <a:pPr lvl="2" eaLnBrk="1" hangingPunct="1">
              <a:lnSpc>
                <a:spcPct val="90000"/>
              </a:lnSpc>
            </a:pPr>
            <a:r>
              <a:rPr lang="nb-NO" sz="1400" dirty="0" smtClean="0"/>
              <a:t>Cermets (</a:t>
            </a:r>
            <a:r>
              <a:rPr lang="nb-NO" sz="1400" i="1" dirty="0" err="1" smtClean="0"/>
              <a:t>Cer</a:t>
            </a:r>
            <a:r>
              <a:rPr lang="nb-NO" sz="1400" dirty="0" err="1" smtClean="0"/>
              <a:t>amic+</a:t>
            </a:r>
            <a:r>
              <a:rPr lang="nb-NO" sz="1400" i="1" dirty="0" err="1" smtClean="0"/>
              <a:t>met</a:t>
            </a:r>
            <a:r>
              <a:rPr lang="nb-NO" sz="1400" dirty="0" err="1" smtClean="0"/>
              <a:t>al</a:t>
            </a:r>
            <a:r>
              <a:rPr lang="nb-NO" sz="1400" dirty="0" smtClean="0"/>
              <a:t>)</a:t>
            </a:r>
          </a:p>
          <a:p>
            <a:pPr lvl="2" eaLnBrk="1" hangingPunct="1">
              <a:lnSpc>
                <a:spcPct val="90000"/>
              </a:lnSpc>
            </a:pPr>
            <a:r>
              <a:rPr lang="nb-NO" sz="1400" dirty="0" smtClean="0"/>
              <a:t>Armert betong</a:t>
            </a:r>
          </a:p>
          <a:p>
            <a:pPr lvl="2" eaLnBrk="1" hangingPunct="1">
              <a:lnSpc>
                <a:spcPct val="90000"/>
              </a:lnSpc>
            </a:pPr>
            <a:endParaRPr lang="nb-NO" sz="1400" dirty="0" smtClean="0"/>
          </a:p>
          <a:p>
            <a:pPr lvl="2" eaLnBrk="1" hangingPunct="1">
              <a:lnSpc>
                <a:spcPct val="90000"/>
              </a:lnSpc>
            </a:pPr>
            <a:endParaRPr lang="nb-NO" sz="1400" dirty="0" smtClean="0"/>
          </a:p>
          <a:p>
            <a:pPr lvl="2" eaLnBrk="1" hangingPunct="1">
              <a:lnSpc>
                <a:spcPct val="90000"/>
              </a:lnSpc>
            </a:pPr>
            <a:endParaRPr lang="nb-NO" sz="1400" dirty="0" smtClean="0"/>
          </a:p>
        </p:txBody>
      </p:sp>
      <p:pic>
        <p:nvPicPr>
          <p:cNvPr id="18438" name="Picture 7" descr="fig6b"/>
          <p:cNvPicPr>
            <a:picLocks noChangeAspect="1" noChangeArrowheads="1"/>
          </p:cNvPicPr>
          <p:nvPr/>
        </p:nvPicPr>
        <p:blipFill>
          <a:blip r:embed="rId2" cstate="print"/>
          <a:srcRect/>
          <a:stretch>
            <a:fillRect/>
          </a:stretch>
        </p:blipFill>
        <p:spPr bwMode="auto">
          <a:xfrm>
            <a:off x="5524500" y="1371600"/>
            <a:ext cx="2095500"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76200"/>
            <a:ext cx="7772400" cy="616496"/>
          </a:xfrm>
        </p:spPr>
        <p:txBody>
          <a:bodyPr/>
          <a:lstStyle/>
          <a:p>
            <a:r>
              <a:rPr lang="nb-NO" dirty="0" smtClean="0"/>
              <a:t>Eksempler og øvelser</a:t>
            </a:r>
            <a:endParaRPr lang="nb-NO"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74649"/>
            <a:ext cx="7792378" cy="4431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714564" y="5306566"/>
            <a:ext cx="7792378" cy="1434802"/>
            <a:chOff x="294313" y="3140968"/>
            <a:chExt cx="8598729" cy="1456348"/>
          </a:xfrm>
        </p:grpSpPr>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13" y="3140968"/>
              <a:ext cx="8526159" cy="445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313" y="3573016"/>
              <a:ext cx="8598729" cy="10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509252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xfrm>
            <a:off x="2771800" y="6553200"/>
            <a:ext cx="3960813" cy="304800"/>
          </a:xfrm>
          <a:noFill/>
        </p:spPr>
        <p:txBody>
          <a:bodyPr/>
          <a:lstStyle/>
          <a:p>
            <a:r>
              <a:rPr lang="nb-NO" dirty="0" smtClean="0"/>
              <a:t>MENA </a:t>
            </a:r>
            <a:r>
              <a:rPr lang="nb-NO" dirty="0" smtClean="0"/>
              <a:t>1001 </a:t>
            </a:r>
            <a:r>
              <a:rPr lang="nb-NO" dirty="0" smtClean="0"/>
              <a:t>– Materialer, energi og nanoteknologi</a:t>
            </a:r>
            <a:endParaRPr lang="en-US" dirty="0" smtClean="0"/>
          </a:p>
        </p:txBody>
      </p:sp>
      <p:sp>
        <p:nvSpPr>
          <p:cNvPr id="4099" name="Rectangle 2"/>
          <p:cNvSpPr>
            <a:spLocks noGrp="1" noChangeArrowheads="1"/>
          </p:cNvSpPr>
          <p:nvPr>
            <p:ph type="title"/>
          </p:nvPr>
        </p:nvSpPr>
        <p:spPr>
          <a:xfrm>
            <a:off x="533400" y="76200"/>
            <a:ext cx="7010400" cy="904875"/>
          </a:xfrm>
        </p:spPr>
        <p:txBody>
          <a:bodyPr/>
          <a:lstStyle/>
          <a:p>
            <a:pPr eaLnBrk="1" hangingPunct="1"/>
            <a:r>
              <a:rPr lang="nb-NO" dirty="0" smtClean="0"/>
              <a:t>MENA </a:t>
            </a:r>
            <a:r>
              <a:rPr lang="nb-NO" dirty="0" smtClean="0"/>
              <a:t>1001 </a:t>
            </a:r>
            <a:r>
              <a:rPr lang="nb-NO" dirty="0" smtClean="0"/>
              <a:t>– Materialer, energi og nanoteknologi</a:t>
            </a:r>
            <a:endParaRPr lang="en-US" dirty="0" smtClean="0"/>
          </a:p>
        </p:txBody>
      </p:sp>
      <p:sp>
        <p:nvSpPr>
          <p:cNvPr id="4100" name="Rectangle 3"/>
          <p:cNvSpPr>
            <a:spLocks noGrp="1" noChangeArrowheads="1"/>
          </p:cNvSpPr>
          <p:nvPr>
            <p:ph type="body" idx="1"/>
          </p:nvPr>
        </p:nvSpPr>
        <p:spPr>
          <a:xfrm>
            <a:off x="107504" y="990600"/>
            <a:ext cx="4843463" cy="5486400"/>
          </a:xfrm>
        </p:spPr>
        <p:txBody>
          <a:bodyPr/>
          <a:lstStyle/>
          <a:p>
            <a:pPr eaLnBrk="1" hangingPunct="1">
              <a:lnSpc>
                <a:spcPct val="90000"/>
              </a:lnSpc>
            </a:pPr>
            <a:r>
              <a:rPr lang="nb-NO" dirty="0" smtClean="0"/>
              <a:t>Kurs</a:t>
            </a:r>
          </a:p>
          <a:p>
            <a:pPr lvl="1" eaLnBrk="1" hangingPunct="1">
              <a:lnSpc>
                <a:spcPct val="90000"/>
              </a:lnSpc>
            </a:pPr>
            <a:r>
              <a:rPr lang="nb-NO" dirty="0" smtClean="0"/>
              <a:t>10 studiepoeng (1/3 semester)</a:t>
            </a:r>
          </a:p>
          <a:p>
            <a:pPr lvl="1" eaLnBrk="1" hangingPunct="1">
              <a:lnSpc>
                <a:spcPct val="90000"/>
              </a:lnSpc>
            </a:pPr>
            <a:r>
              <a:rPr lang="nb-NO" dirty="0" smtClean="0"/>
              <a:t>Pensum</a:t>
            </a:r>
          </a:p>
          <a:p>
            <a:pPr lvl="2" eaLnBrk="1" hangingPunct="1">
              <a:lnSpc>
                <a:spcPct val="90000"/>
              </a:lnSpc>
            </a:pPr>
            <a:r>
              <a:rPr lang="nb-NO" dirty="0" smtClean="0"/>
              <a:t>Truls Norby: </a:t>
            </a:r>
            <a:r>
              <a:rPr lang="nb-NO" i="1" dirty="0" smtClean="0"/>
              <a:t>Energi og materialer </a:t>
            </a:r>
            <a:r>
              <a:rPr lang="nb-NO" dirty="0" smtClean="0"/>
              <a:t>kompendium </a:t>
            </a:r>
            <a:r>
              <a:rPr lang="nb-NO" b="1" dirty="0" smtClean="0">
                <a:solidFill>
                  <a:srgbClr val="FF0000"/>
                </a:solidFill>
              </a:rPr>
              <a:t>2017;</a:t>
            </a:r>
            <a:endParaRPr lang="nb-NO" b="1" dirty="0" smtClean="0">
              <a:solidFill>
                <a:srgbClr val="FF0000"/>
              </a:solidFill>
            </a:endParaRPr>
          </a:p>
          <a:p>
            <a:pPr marL="914400" lvl="2" indent="0" eaLnBrk="1" hangingPunct="1">
              <a:lnSpc>
                <a:spcPct val="90000"/>
              </a:lnSpc>
              <a:buNone/>
            </a:pPr>
            <a:r>
              <a:rPr lang="nb-NO" dirty="0" smtClean="0"/>
              <a:t>    </a:t>
            </a:r>
            <a:r>
              <a:rPr lang="nb-NO" dirty="0" smtClean="0"/>
              <a:t>340 </a:t>
            </a:r>
            <a:r>
              <a:rPr lang="nb-NO" dirty="0" smtClean="0"/>
              <a:t>sider;</a:t>
            </a:r>
          </a:p>
          <a:p>
            <a:pPr marL="914400" lvl="2" indent="0" eaLnBrk="1" hangingPunct="1">
              <a:lnSpc>
                <a:spcPct val="90000"/>
              </a:lnSpc>
              <a:buNone/>
            </a:pPr>
            <a:r>
              <a:rPr lang="nb-NO" dirty="0"/>
              <a:t> </a:t>
            </a:r>
            <a:r>
              <a:rPr lang="nb-NO" dirty="0" smtClean="0"/>
              <a:t>   Kjøpes kun i Akademika, Blindern</a:t>
            </a:r>
          </a:p>
          <a:p>
            <a:pPr lvl="2" eaLnBrk="1" hangingPunct="1">
              <a:lnSpc>
                <a:spcPct val="90000"/>
              </a:lnSpc>
            </a:pPr>
            <a:r>
              <a:rPr lang="nb-NO" dirty="0" smtClean="0"/>
              <a:t>Laboratorieøvelser i MENA </a:t>
            </a:r>
            <a:r>
              <a:rPr lang="nb-NO" dirty="0" smtClean="0"/>
              <a:t>1001, </a:t>
            </a:r>
            <a:r>
              <a:rPr lang="nb-NO" dirty="0" smtClean="0"/>
              <a:t>kompendium, </a:t>
            </a:r>
            <a:r>
              <a:rPr lang="nb-NO" dirty="0" smtClean="0"/>
              <a:t>Deles </a:t>
            </a:r>
            <a:r>
              <a:rPr lang="nb-NO" dirty="0" smtClean="0"/>
              <a:t>ut.</a:t>
            </a:r>
          </a:p>
          <a:p>
            <a:pPr lvl="1" eaLnBrk="1" hangingPunct="1">
              <a:lnSpc>
                <a:spcPct val="90000"/>
              </a:lnSpc>
            </a:pPr>
            <a:r>
              <a:rPr lang="nb-NO" dirty="0" smtClean="0"/>
              <a:t>Kursansvarlig: Truls Norby (</a:t>
            </a:r>
            <a:r>
              <a:rPr lang="nb-NO" dirty="0" err="1" smtClean="0">
                <a:hlinkClick r:id="rId2"/>
              </a:rPr>
              <a:t>truls.norby@kjemi.uio.no</a:t>
            </a:r>
            <a:r>
              <a:rPr lang="nb-NO" dirty="0" smtClean="0"/>
              <a:t>)</a:t>
            </a:r>
          </a:p>
          <a:p>
            <a:pPr lvl="1" eaLnBrk="1" hangingPunct="1">
              <a:lnSpc>
                <a:spcPct val="90000"/>
              </a:lnSpc>
            </a:pPr>
            <a:endParaRPr lang="nb-NO" dirty="0" smtClean="0"/>
          </a:p>
          <a:p>
            <a:pPr eaLnBrk="1" hangingPunct="1">
              <a:lnSpc>
                <a:spcPct val="90000"/>
              </a:lnSpc>
            </a:pPr>
            <a:r>
              <a:rPr lang="nb-NO" dirty="0" smtClean="0"/>
              <a:t>Evaluering</a:t>
            </a:r>
          </a:p>
          <a:p>
            <a:pPr lvl="1" eaLnBrk="1" hangingPunct="1">
              <a:lnSpc>
                <a:spcPct val="90000"/>
              </a:lnSpc>
            </a:pPr>
            <a:r>
              <a:rPr lang="nb-NO" dirty="0" smtClean="0"/>
              <a:t>Obligatorisk midtveisevaluering (deleksamen)</a:t>
            </a:r>
          </a:p>
          <a:p>
            <a:pPr lvl="2" eaLnBrk="1" hangingPunct="1">
              <a:lnSpc>
                <a:spcPct val="90000"/>
              </a:lnSpc>
            </a:pPr>
            <a:r>
              <a:rPr lang="nb-NO" dirty="0" smtClean="0"/>
              <a:t>Teller 10%</a:t>
            </a:r>
            <a:endParaRPr lang="nb-NO" b="1" dirty="0" smtClean="0"/>
          </a:p>
          <a:p>
            <a:pPr lvl="1" eaLnBrk="1" hangingPunct="1">
              <a:lnSpc>
                <a:spcPct val="90000"/>
              </a:lnSpc>
            </a:pPr>
            <a:r>
              <a:rPr lang="nb-NO" b="1" dirty="0" smtClean="0"/>
              <a:t>Skriftlig eksamen </a:t>
            </a:r>
          </a:p>
          <a:p>
            <a:pPr lvl="2" eaLnBrk="1" hangingPunct="1">
              <a:lnSpc>
                <a:spcPct val="90000"/>
              </a:lnSpc>
            </a:pPr>
            <a:r>
              <a:rPr lang="nb-NO" b="1" dirty="0" smtClean="0"/>
              <a:t>Teller 90%</a:t>
            </a:r>
            <a:endParaRPr lang="en-US" dirty="0" smtClean="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96752"/>
            <a:ext cx="3881892"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4"/>
          <p:cNvSpPr>
            <a:spLocks noGrp="1"/>
          </p:cNvSpPr>
          <p:nvPr>
            <p:ph type="ftr" sz="quarter" idx="10"/>
          </p:nvPr>
        </p:nvSpPr>
        <p:spPr>
          <a:noFill/>
        </p:spPr>
        <p:txBody>
          <a:bodyPr/>
          <a:lstStyle/>
          <a:p>
            <a:r>
              <a:rPr lang="nb-NO" dirty="0" smtClean="0"/>
              <a:t>MENA </a:t>
            </a:r>
            <a:r>
              <a:rPr lang="nb-NO" dirty="0" smtClean="0"/>
              <a:t>1001 </a:t>
            </a:r>
            <a:r>
              <a:rPr lang="nb-NO" dirty="0" smtClean="0"/>
              <a:t>– Materialer, energi og nanoteknologi</a:t>
            </a:r>
            <a:endParaRPr lang="en-US" dirty="0" smtClean="0"/>
          </a:p>
        </p:txBody>
      </p:sp>
      <p:sp>
        <p:nvSpPr>
          <p:cNvPr id="19459" name="Rectangle 2"/>
          <p:cNvSpPr>
            <a:spLocks noGrp="1" noChangeArrowheads="1"/>
          </p:cNvSpPr>
          <p:nvPr>
            <p:ph type="title"/>
          </p:nvPr>
        </p:nvSpPr>
        <p:spPr/>
        <p:txBody>
          <a:bodyPr/>
          <a:lstStyle/>
          <a:p>
            <a:pPr eaLnBrk="1" hangingPunct="1"/>
            <a:r>
              <a:rPr lang="nb-NO" smtClean="0"/>
              <a:t>Mikroteknologi</a:t>
            </a:r>
            <a:endParaRPr lang="en-US" smtClean="0"/>
          </a:p>
        </p:txBody>
      </p:sp>
      <p:sp>
        <p:nvSpPr>
          <p:cNvPr id="19460" name="Rectangle 3"/>
          <p:cNvSpPr>
            <a:spLocks noGrp="1" noChangeArrowheads="1"/>
          </p:cNvSpPr>
          <p:nvPr>
            <p:ph type="body" sz="half" idx="1"/>
          </p:nvPr>
        </p:nvSpPr>
        <p:spPr>
          <a:xfrm>
            <a:off x="683568" y="1196752"/>
            <a:ext cx="4345632" cy="5356448"/>
          </a:xfrm>
        </p:spPr>
        <p:txBody>
          <a:bodyPr/>
          <a:lstStyle/>
          <a:p>
            <a:pPr eaLnBrk="1" hangingPunct="1"/>
            <a:r>
              <a:rPr lang="nb-NO" sz="1800" dirty="0" smtClean="0"/>
              <a:t>Miniatyrisert og tettpakket teknologi</a:t>
            </a:r>
          </a:p>
          <a:p>
            <a:pPr lvl="1" eaLnBrk="1" hangingPunct="1"/>
            <a:r>
              <a:rPr lang="nb-NO" sz="1600" dirty="0" smtClean="0">
                <a:cs typeface="Times New Roman" pitchFamily="18" charset="0"/>
              </a:rPr>
              <a:t>føle (sensorer) </a:t>
            </a:r>
          </a:p>
          <a:p>
            <a:pPr lvl="1" eaLnBrk="1" hangingPunct="1"/>
            <a:r>
              <a:rPr lang="nb-NO" sz="1600" dirty="0" smtClean="0">
                <a:cs typeface="Times New Roman" pitchFamily="18" charset="0"/>
              </a:rPr>
              <a:t>huske (datalagre) </a:t>
            </a:r>
          </a:p>
          <a:p>
            <a:pPr lvl="1" eaLnBrk="1" hangingPunct="1"/>
            <a:r>
              <a:rPr lang="nb-NO" sz="1600" dirty="0" smtClean="0">
                <a:cs typeface="Times New Roman" pitchFamily="18" charset="0"/>
              </a:rPr>
              <a:t>tenke (prosessorer)</a:t>
            </a:r>
          </a:p>
          <a:p>
            <a:pPr lvl="1" eaLnBrk="1" hangingPunct="1"/>
            <a:r>
              <a:rPr lang="nb-NO" sz="1600" dirty="0" smtClean="0">
                <a:cs typeface="Times New Roman" pitchFamily="18" charset="0"/>
              </a:rPr>
              <a:t>handle (motorer og mekanikk)</a:t>
            </a:r>
          </a:p>
          <a:p>
            <a:pPr lvl="1" eaLnBrk="1" hangingPunct="1"/>
            <a:r>
              <a:rPr lang="nb-NO" sz="1600" dirty="0" smtClean="0">
                <a:cs typeface="Times New Roman" pitchFamily="18" charset="0"/>
              </a:rPr>
              <a:t>skaffe energi</a:t>
            </a:r>
          </a:p>
          <a:p>
            <a:pPr lvl="2" eaLnBrk="1" hangingPunct="1"/>
            <a:r>
              <a:rPr lang="nb-NO" sz="1400" dirty="0" smtClean="0">
                <a:cs typeface="Times New Roman" pitchFamily="18" charset="0"/>
              </a:rPr>
              <a:t>Solcelle</a:t>
            </a:r>
          </a:p>
          <a:p>
            <a:pPr lvl="2" eaLnBrk="1" hangingPunct="1"/>
            <a:r>
              <a:rPr lang="nb-NO" sz="1400" dirty="0" smtClean="0">
                <a:cs typeface="Times New Roman" pitchFamily="18" charset="0"/>
              </a:rPr>
              <a:t>Brenselcelle</a:t>
            </a:r>
          </a:p>
          <a:p>
            <a:pPr lvl="2" eaLnBrk="1" hangingPunct="1"/>
            <a:r>
              <a:rPr lang="nb-NO" sz="1400" dirty="0" smtClean="0">
                <a:cs typeface="Times New Roman" pitchFamily="18" charset="0"/>
              </a:rPr>
              <a:t>Termoelektrisk generator</a:t>
            </a:r>
            <a:endParaRPr lang="en-US" sz="1400" dirty="0" smtClean="0"/>
          </a:p>
        </p:txBody>
      </p:sp>
      <p:pic>
        <p:nvPicPr>
          <p:cNvPr id="19463" name="Picture 9" descr="airbag"/>
          <p:cNvPicPr>
            <a:picLocks noChangeAspect="1" noChangeArrowheads="1"/>
          </p:cNvPicPr>
          <p:nvPr/>
        </p:nvPicPr>
        <p:blipFill>
          <a:blip r:embed="rId3" cstate="print"/>
          <a:srcRect/>
          <a:stretch>
            <a:fillRect/>
          </a:stretch>
        </p:blipFill>
        <p:spPr bwMode="auto">
          <a:xfrm>
            <a:off x="5724128" y="4437112"/>
            <a:ext cx="2872599" cy="2160240"/>
          </a:xfrm>
          <a:prstGeom prst="rect">
            <a:avLst/>
          </a:prstGeom>
          <a:noFill/>
          <a:ln w="9525">
            <a:noFill/>
            <a:miter lim="800000"/>
            <a:headEnd/>
            <a:tailEnd/>
          </a:ln>
        </p:spPr>
      </p:pic>
      <p:pic>
        <p:nvPicPr>
          <p:cNvPr id="19464" name="Picture 10" descr="Sensonor-tyre-pressure-SP12-dbcf"/>
          <p:cNvPicPr>
            <a:picLocks noChangeAspect="1" noChangeArrowheads="1"/>
          </p:cNvPicPr>
          <p:nvPr/>
        </p:nvPicPr>
        <p:blipFill>
          <a:blip r:embed="rId4" cstate="print"/>
          <a:srcRect/>
          <a:stretch>
            <a:fillRect/>
          </a:stretch>
        </p:blipFill>
        <p:spPr bwMode="auto">
          <a:xfrm>
            <a:off x="2195736" y="4149080"/>
            <a:ext cx="3096568" cy="2320874"/>
          </a:xfrm>
          <a:prstGeom prst="rect">
            <a:avLst/>
          </a:prstGeom>
          <a:noFill/>
          <a:ln w="9525">
            <a:noFill/>
            <a:miter lim="800000"/>
            <a:headEnd/>
            <a:tailEnd/>
          </a:ln>
        </p:spPr>
      </p:pic>
      <p:pic>
        <p:nvPicPr>
          <p:cNvPr id="46091" name="Picture 11" descr="Given-M2A-fingers"/>
          <p:cNvPicPr>
            <a:picLocks noChangeAspect="1" noChangeArrowheads="1"/>
          </p:cNvPicPr>
          <p:nvPr/>
        </p:nvPicPr>
        <p:blipFill>
          <a:blip r:embed="rId5" cstate="print"/>
          <a:srcRect/>
          <a:stretch>
            <a:fillRect/>
          </a:stretch>
        </p:blipFill>
        <p:spPr bwMode="auto">
          <a:xfrm>
            <a:off x="0" y="4648200"/>
            <a:ext cx="1622425" cy="1828800"/>
          </a:xfrm>
          <a:prstGeom prst="rect">
            <a:avLst/>
          </a:prstGeom>
          <a:noFill/>
          <a:ln w="9525">
            <a:noFill/>
            <a:miter lim="800000"/>
            <a:headEnd/>
            <a:tailEnd/>
          </a:ln>
        </p:spPr>
      </p:pic>
      <p:pic>
        <p:nvPicPr>
          <p:cNvPr id="38916" name="Picture 4" descr="C:\Users\trulsn\Documents\MENA1000bok\Figurer\IC-3layer-Cu-IBM.GIF"/>
          <p:cNvPicPr>
            <a:picLocks noChangeAspect="1" noChangeArrowheads="1"/>
          </p:cNvPicPr>
          <p:nvPr/>
        </p:nvPicPr>
        <p:blipFill>
          <a:blip r:embed="rId6" cstate="print"/>
          <a:srcRect/>
          <a:stretch>
            <a:fillRect/>
          </a:stretch>
        </p:blipFill>
        <p:spPr bwMode="auto">
          <a:xfrm>
            <a:off x="5868144" y="836712"/>
            <a:ext cx="2743200" cy="3390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6091"/>
                                        </p:tgtEl>
                                        <p:attrNameLst>
                                          <p:attrName>style.visibility</p:attrName>
                                        </p:attrNameLst>
                                      </p:cBhvr>
                                      <p:to>
                                        <p:strVal val="visible"/>
                                      </p:to>
                                    </p:set>
                                    <p:anim calcmode="lin" valueType="num">
                                      <p:cBhvr additive="base">
                                        <p:cTn id="7" dur="500" fill="hold"/>
                                        <p:tgtEl>
                                          <p:spTgt spid="46091"/>
                                        </p:tgtEl>
                                        <p:attrNameLst>
                                          <p:attrName>ppt_x</p:attrName>
                                        </p:attrNameLst>
                                      </p:cBhvr>
                                      <p:tavLst>
                                        <p:tav tm="0">
                                          <p:val>
                                            <p:strVal val="0-#ppt_w/2"/>
                                          </p:val>
                                        </p:tav>
                                        <p:tav tm="100000">
                                          <p:val>
                                            <p:strVal val="#ppt_x"/>
                                          </p:val>
                                        </p:tav>
                                      </p:tavLst>
                                    </p:anim>
                                    <p:anim calcmode="lin" valueType="num">
                                      <p:cBhvr additive="base">
                                        <p:cTn id="8" dur="500" fill="hold"/>
                                        <p:tgtEl>
                                          <p:spTgt spid="460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0"/>
          </p:nvPr>
        </p:nvSpPr>
        <p:spPr>
          <a:noFill/>
        </p:spPr>
        <p:txBody>
          <a:bodyPr/>
          <a:lstStyle/>
          <a:p>
            <a:r>
              <a:rPr lang="nb-NO" dirty="0" smtClean="0"/>
              <a:t>MENA </a:t>
            </a:r>
            <a:r>
              <a:rPr lang="nb-NO" dirty="0" smtClean="0"/>
              <a:t>1001 </a:t>
            </a:r>
            <a:r>
              <a:rPr lang="nb-NO" dirty="0" smtClean="0"/>
              <a:t>– Materialer, energi og nanoteknologi</a:t>
            </a:r>
            <a:endParaRPr lang="en-US" dirty="0" smtClean="0"/>
          </a:p>
        </p:txBody>
      </p:sp>
      <p:sp>
        <p:nvSpPr>
          <p:cNvPr id="20483" name="Rectangle 2"/>
          <p:cNvSpPr>
            <a:spLocks noGrp="1" noChangeArrowheads="1"/>
          </p:cNvSpPr>
          <p:nvPr>
            <p:ph type="title"/>
          </p:nvPr>
        </p:nvSpPr>
        <p:spPr>
          <a:xfrm>
            <a:off x="685800" y="76200"/>
            <a:ext cx="4894263" cy="1143000"/>
          </a:xfrm>
        </p:spPr>
        <p:txBody>
          <a:bodyPr/>
          <a:lstStyle/>
          <a:p>
            <a:pPr eaLnBrk="1" hangingPunct="1"/>
            <a:r>
              <a:rPr lang="nb-NO" smtClean="0"/>
              <a:t>Nanoteknologi</a:t>
            </a:r>
            <a:endParaRPr lang="en-US" smtClean="0"/>
          </a:p>
        </p:txBody>
      </p:sp>
      <p:sp>
        <p:nvSpPr>
          <p:cNvPr id="20484" name="Rectangle 3"/>
          <p:cNvSpPr>
            <a:spLocks noGrp="1" noChangeArrowheads="1"/>
          </p:cNvSpPr>
          <p:nvPr>
            <p:ph type="body" sz="half" idx="1"/>
          </p:nvPr>
        </p:nvSpPr>
        <p:spPr>
          <a:xfrm>
            <a:off x="152400" y="1066800"/>
            <a:ext cx="4924425" cy="5257800"/>
          </a:xfrm>
        </p:spPr>
        <p:txBody>
          <a:bodyPr/>
          <a:lstStyle/>
          <a:p>
            <a:pPr eaLnBrk="1" hangingPunct="1"/>
            <a:r>
              <a:rPr lang="nb-NO" sz="1800" smtClean="0"/>
              <a:t>Naturen har alltid hatt nanoskopiske strukturer</a:t>
            </a:r>
          </a:p>
          <a:p>
            <a:pPr lvl="1" eaLnBrk="1" hangingPunct="1"/>
            <a:r>
              <a:rPr lang="nb-NO" sz="1600" smtClean="0"/>
              <a:t>Mineralsk</a:t>
            </a:r>
          </a:p>
          <a:p>
            <a:pPr lvl="2" eaLnBrk="1" hangingPunct="1"/>
            <a:r>
              <a:rPr lang="nb-NO" sz="1400" smtClean="0"/>
              <a:t>Bergarter, leire, jord</a:t>
            </a:r>
          </a:p>
          <a:p>
            <a:pPr lvl="1" eaLnBrk="1" hangingPunct="1"/>
            <a:r>
              <a:rPr lang="nb-NO" sz="1600" smtClean="0"/>
              <a:t>Biologiske</a:t>
            </a:r>
          </a:p>
          <a:p>
            <a:pPr lvl="2" eaLnBrk="1" hangingPunct="1"/>
            <a:r>
              <a:rPr lang="nb-NO" sz="1400" smtClean="0"/>
              <a:t>Organismer, vev, ben, DNA…</a:t>
            </a:r>
          </a:p>
          <a:p>
            <a:pPr lvl="1" eaLnBrk="1" hangingPunct="1"/>
            <a:r>
              <a:rPr lang="nb-NO" sz="1600" smtClean="0"/>
              <a:t>Noen av de beste og sterkeste materialer som er kjent er naturens egne</a:t>
            </a:r>
          </a:p>
          <a:p>
            <a:pPr lvl="2" eaLnBrk="1" hangingPunct="1"/>
            <a:r>
              <a:rPr lang="nb-NO" sz="1400" smtClean="0"/>
              <a:t>Skjell og andre skall (kompositt av mineralske og organiske stoffer)</a:t>
            </a:r>
          </a:p>
          <a:p>
            <a:pPr lvl="2" eaLnBrk="1" hangingPunct="1"/>
            <a:r>
              <a:rPr lang="nb-NO" sz="1400" smtClean="0"/>
              <a:t>tre og andre plantefibre,</a:t>
            </a:r>
          </a:p>
          <a:p>
            <a:pPr lvl="2" eaLnBrk="1" hangingPunct="1"/>
            <a:r>
              <a:rPr lang="nb-NO" sz="1400" smtClean="0"/>
              <a:t>edderkoppens tråd, osv.</a:t>
            </a:r>
          </a:p>
          <a:p>
            <a:pPr lvl="1" eaLnBrk="1" hangingPunct="1">
              <a:buFontTx/>
              <a:buNone/>
            </a:pPr>
            <a:r>
              <a:rPr lang="nb-NO" sz="1600" smtClean="0"/>
              <a:t>		  </a:t>
            </a:r>
          </a:p>
          <a:p>
            <a:pPr eaLnBrk="1" hangingPunct="1"/>
            <a:r>
              <a:rPr lang="nb-NO" sz="1800" smtClean="0"/>
              <a:t>Nanoteknologi er å beherske kunstig fremstilling av og egenskaper til strukturer på nanometerskala</a:t>
            </a:r>
          </a:p>
          <a:p>
            <a:pPr lvl="2" eaLnBrk="1" hangingPunct="1"/>
            <a:r>
              <a:rPr lang="nb-NO" sz="1400" smtClean="0"/>
              <a:t>Nye egenskaper</a:t>
            </a:r>
          </a:p>
          <a:p>
            <a:pPr lvl="2" eaLnBrk="1" hangingPunct="1"/>
            <a:r>
              <a:rPr lang="nb-NO" sz="1400" smtClean="0"/>
              <a:t>Hybridisering (biologisk – uorganisk)</a:t>
            </a:r>
          </a:p>
          <a:p>
            <a:pPr lvl="2" eaLnBrk="1" hangingPunct="1"/>
            <a:r>
              <a:rPr lang="nb-NO" sz="1400" smtClean="0"/>
              <a:t>Miniatyrisering</a:t>
            </a:r>
            <a:endParaRPr lang="en-US" sz="1400" smtClean="0"/>
          </a:p>
        </p:txBody>
      </p:sp>
      <p:pic>
        <p:nvPicPr>
          <p:cNvPr id="20485" name="Picture 9" descr="Nanofibers-and-human-hair-Espin-Techologies-Inc"/>
          <p:cNvPicPr>
            <a:picLocks noChangeAspect="1" noChangeArrowheads="1"/>
          </p:cNvPicPr>
          <p:nvPr/>
        </p:nvPicPr>
        <p:blipFill>
          <a:blip r:embed="rId2" cstate="print"/>
          <a:srcRect/>
          <a:stretch>
            <a:fillRect/>
          </a:stretch>
        </p:blipFill>
        <p:spPr bwMode="auto">
          <a:xfrm>
            <a:off x="5364163" y="952500"/>
            <a:ext cx="3071812" cy="2260600"/>
          </a:xfrm>
          <a:prstGeom prst="rect">
            <a:avLst/>
          </a:prstGeom>
          <a:noFill/>
          <a:ln w="9525">
            <a:noFill/>
            <a:miter lim="800000"/>
            <a:headEnd/>
            <a:tailEnd/>
          </a:ln>
        </p:spPr>
      </p:pic>
      <p:pic>
        <p:nvPicPr>
          <p:cNvPr id="20486" name="Picture 11" descr="Carbon_Nanotubes-Wikipedia"/>
          <p:cNvPicPr>
            <a:picLocks noChangeAspect="1" noChangeArrowheads="1"/>
          </p:cNvPicPr>
          <p:nvPr/>
        </p:nvPicPr>
        <p:blipFill>
          <a:blip r:embed="rId3" cstate="print"/>
          <a:srcRect/>
          <a:stretch>
            <a:fillRect/>
          </a:stretch>
        </p:blipFill>
        <p:spPr bwMode="auto">
          <a:xfrm>
            <a:off x="5364163" y="3389313"/>
            <a:ext cx="3065462" cy="2847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4"/>
          <p:cNvSpPr txBox="1">
            <a:spLocks noChangeArrowheads="1"/>
          </p:cNvSpPr>
          <p:nvPr/>
        </p:nvSpPr>
        <p:spPr bwMode="auto">
          <a:xfrm>
            <a:off x="381000" y="228600"/>
            <a:ext cx="7924800" cy="400050"/>
          </a:xfrm>
          <a:prstGeom prst="rect">
            <a:avLst/>
          </a:prstGeom>
          <a:noFill/>
          <a:ln w="12700">
            <a:noFill/>
            <a:miter lim="800000"/>
            <a:headEnd type="none" w="sm" len="sm"/>
            <a:tailEnd type="none" w="sm" len="sm"/>
          </a:ln>
        </p:spPr>
        <p:txBody>
          <a:bodyPr>
            <a:spAutoFit/>
          </a:bodyPr>
          <a:lstStyle/>
          <a:p>
            <a:pPr eaLnBrk="0" hangingPunct="0">
              <a:spcBef>
                <a:spcPct val="50000"/>
              </a:spcBef>
            </a:pPr>
            <a:r>
              <a:rPr lang="en-GB" sz="2000" dirty="0" err="1">
                <a:latin typeface="Arial" charset="0"/>
              </a:rPr>
              <a:t>Moderne</a:t>
            </a:r>
            <a:r>
              <a:rPr lang="en-GB" sz="2000" dirty="0">
                <a:latin typeface="Arial" charset="0"/>
              </a:rPr>
              <a:t> </a:t>
            </a:r>
            <a:r>
              <a:rPr lang="en-GB" sz="2000" dirty="0" err="1">
                <a:latin typeface="Arial" charset="0"/>
              </a:rPr>
              <a:t>samfunn</a:t>
            </a:r>
            <a:r>
              <a:rPr lang="en-GB" sz="2000" dirty="0">
                <a:latin typeface="Arial" charset="0"/>
              </a:rPr>
              <a:t> </a:t>
            </a:r>
            <a:r>
              <a:rPr lang="en-GB" sz="2000" dirty="0" err="1">
                <a:latin typeface="Arial" charset="0"/>
              </a:rPr>
              <a:t>og</a:t>
            </a:r>
            <a:r>
              <a:rPr lang="en-GB" sz="2000" dirty="0">
                <a:latin typeface="Arial" charset="0"/>
              </a:rPr>
              <a:t> </a:t>
            </a:r>
            <a:r>
              <a:rPr lang="en-GB" sz="2000" dirty="0" err="1">
                <a:latin typeface="Arial" charset="0"/>
              </a:rPr>
              <a:t>velferd</a:t>
            </a:r>
            <a:r>
              <a:rPr lang="en-GB" sz="2000" dirty="0">
                <a:latin typeface="Arial" charset="0"/>
              </a:rPr>
              <a:t> </a:t>
            </a:r>
            <a:r>
              <a:rPr lang="en-GB" sz="2000" dirty="0" err="1">
                <a:latin typeface="Arial" charset="0"/>
              </a:rPr>
              <a:t>krever</a:t>
            </a:r>
            <a:r>
              <a:rPr lang="en-GB" sz="2000" dirty="0">
                <a:latin typeface="Arial" charset="0"/>
              </a:rPr>
              <a:t> </a:t>
            </a:r>
            <a:r>
              <a:rPr lang="en-GB" sz="2000" dirty="0" err="1">
                <a:latin typeface="Arial" charset="0"/>
              </a:rPr>
              <a:t>energi</a:t>
            </a:r>
            <a:r>
              <a:rPr lang="en-GB" sz="2000" dirty="0">
                <a:latin typeface="Arial" charset="0"/>
              </a:rPr>
              <a:t>. </a:t>
            </a:r>
            <a:r>
              <a:rPr lang="en-GB" sz="2000" dirty="0" err="1">
                <a:latin typeface="Arial" charset="0"/>
              </a:rPr>
              <a:t>Hvor</a:t>
            </a:r>
            <a:r>
              <a:rPr lang="en-GB" sz="2000" dirty="0">
                <a:latin typeface="Arial" charset="0"/>
              </a:rPr>
              <a:t> </a:t>
            </a:r>
            <a:r>
              <a:rPr lang="en-GB" sz="2000" dirty="0" err="1">
                <a:latin typeface="Arial" charset="0"/>
              </a:rPr>
              <a:t>kommer</a:t>
            </a:r>
            <a:r>
              <a:rPr lang="en-GB" sz="2000" dirty="0">
                <a:latin typeface="Arial" charset="0"/>
              </a:rPr>
              <a:t> den </a:t>
            </a:r>
            <a:r>
              <a:rPr lang="en-GB" sz="2000" dirty="0" err="1">
                <a:latin typeface="Arial" charset="0"/>
              </a:rPr>
              <a:t>fra</a:t>
            </a:r>
            <a:r>
              <a:rPr lang="en-GB" sz="2000" dirty="0">
                <a:latin typeface="Arial" charset="0"/>
              </a:rPr>
              <a:t>?</a:t>
            </a:r>
          </a:p>
        </p:txBody>
      </p:sp>
      <p:pic>
        <p:nvPicPr>
          <p:cNvPr id="14340" name="Picture 1" descr="http://www.energyliteracy.com/wp-content/uploads/2009/09/USenergyflowGW.png"/>
          <p:cNvPicPr>
            <a:picLocks noChangeAspect="1" noChangeArrowheads="1"/>
          </p:cNvPicPr>
          <p:nvPr/>
        </p:nvPicPr>
        <p:blipFill>
          <a:blip r:embed="rId2" cstate="print"/>
          <a:srcRect/>
          <a:stretch>
            <a:fillRect/>
          </a:stretch>
        </p:blipFill>
        <p:spPr bwMode="auto">
          <a:xfrm>
            <a:off x="1042988" y="620688"/>
            <a:ext cx="6985000" cy="5876925"/>
          </a:xfrm>
          <a:prstGeom prst="rect">
            <a:avLst/>
          </a:prstGeom>
          <a:noFill/>
          <a:ln w="9525">
            <a:noFill/>
            <a:miter lim="800000"/>
            <a:headEnd/>
            <a:tailEnd/>
          </a:ln>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4695700"/>
            <a:ext cx="9053421" cy="2117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0"/>
          </p:nvPr>
        </p:nvSpPr>
        <p:spPr>
          <a:noFill/>
        </p:spPr>
        <p:txBody>
          <a:bodyPr/>
          <a:lstStyle/>
          <a:p>
            <a:r>
              <a:rPr lang="nb-NO" dirty="0" smtClean="0"/>
              <a:t>MENA </a:t>
            </a:r>
            <a:r>
              <a:rPr lang="nb-NO" dirty="0" smtClean="0"/>
              <a:t>1001 </a:t>
            </a:r>
            <a:r>
              <a:rPr lang="nb-NO" dirty="0" smtClean="0"/>
              <a:t>– Materialer, energi og nanoteknologi</a:t>
            </a:r>
            <a:endParaRPr lang="en-US" dirty="0" smtClean="0"/>
          </a:p>
        </p:txBody>
      </p:sp>
      <p:sp>
        <p:nvSpPr>
          <p:cNvPr id="15363" name="Rectangle 2"/>
          <p:cNvSpPr>
            <a:spLocks noGrp="1" noChangeArrowheads="1"/>
          </p:cNvSpPr>
          <p:nvPr>
            <p:ph type="title"/>
          </p:nvPr>
        </p:nvSpPr>
        <p:spPr/>
        <p:txBody>
          <a:bodyPr/>
          <a:lstStyle/>
          <a:p>
            <a:pPr eaLnBrk="1" hangingPunct="1"/>
            <a:r>
              <a:rPr lang="nb-NO" smtClean="0"/>
              <a:t>Energi (og miljø) for fremtiden</a:t>
            </a:r>
            <a:endParaRPr lang="en-US" smtClean="0"/>
          </a:p>
        </p:txBody>
      </p:sp>
      <p:sp>
        <p:nvSpPr>
          <p:cNvPr id="15364" name="Rectangle 3"/>
          <p:cNvSpPr>
            <a:spLocks noGrp="1" noChangeArrowheads="1"/>
          </p:cNvSpPr>
          <p:nvPr>
            <p:ph type="body" sz="half" idx="1"/>
          </p:nvPr>
        </p:nvSpPr>
        <p:spPr>
          <a:xfrm>
            <a:off x="152400" y="1066800"/>
            <a:ext cx="4275138" cy="5314950"/>
          </a:xfrm>
        </p:spPr>
        <p:txBody>
          <a:bodyPr/>
          <a:lstStyle/>
          <a:p>
            <a:pPr eaLnBrk="1" hangingPunct="1"/>
            <a:r>
              <a:rPr lang="nb-NO" sz="1800" smtClean="0"/>
              <a:t>Bedre bruk av fossile energikilder</a:t>
            </a:r>
          </a:p>
          <a:p>
            <a:pPr lvl="1" eaLnBrk="1" hangingPunct="1"/>
            <a:r>
              <a:rPr lang="nb-NO" sz="1600" smtClean="0"/>
              <a:t>Bedre effektivitet</a:t>
            </a:r>
          </a:p>
          <a:p>
            <a:pPr lvl="1" eaLnBrk="1" hangingPunct="1"/>
            <a:r>
              <a:rPr lang="nb-NO" sz="1600" smtClean="0"/>
              <a:t>Mindre forurensning</a:t>
            </a:r>
          </a:p>
          <a:p>
            <a:pPr lvl="1" eaLnBrk="1" hangingPunct="1"/>
            <a:r>
              <a:rPr lang="nb-NO" sz="1600" smtClean="0"/>
              <a:t>CO</a:t>
            </a:r>
            <a:r>
              <a:rPr lang="nb-NO" sz="1600" baseline="-25000" smtClean="0"/>
              <a:t>2</a:t>
            </a:r>
            <a:r>
              <a:rPr lang="nb-NO" sz="1600" smtClean="0"/>
              <a:t>-håndtering</a:t>
            </a:r>
          </a:p>
          <a:p>
            <a:pPr eaLnBrk="1" hangingPunct="1"/>
            <a:endParaRPr lang="nb-NO" sz="1800" smtClean="0"/>
          </a:p>
          <a:p>
            <a:pPr eaLnBrk="1" hangingPunct="1"/>
            <a:r>
              <a:rPr lang="nb-NO" sz="1800" smtClean="0"/>
              <a:t>Overgang til fornybare energikilder</a:t>
            </a:r>
          </a:p>
          <a:p>
            <a:pPr lvl="1" eaLnBrk="1" hangingPunct="1"/>
            <a:r>
              <a:rPr lang="nb-NO" sz="1600" smtClean="0"/>
              <a:t>Direkte solenergi</a:t>
            </a:r>
          </a:p>
          <a:p>
            <a:pPr lvl="1" eaLnBrk="1" hangingPunct="1"/>
            <a:r>
              <a:rPr lang="nb-NO" sz="1600" smtClean="0"/>
              <a:t>Indirekte solenergi</a:t>
            </a:r>
          </a:p>
          <a:p>
            <a:pPr lvl="2" eaLnBrk="1" hangingPunct="1"/>
            <a:r>
              <a:rPr lang="nb-NO" sz="1400" smtClean="0"/>
              <a:t>Vannkraft</a:t>
            </a:r>
          </a:p>
          <a:p>
            <a:pPr lvl="2" eaLnBrk="1" hangingPunct="1"/>
            <a:r>
              <a:rPr lang="nb-NO" sz="1400" smtClean="0"/>
              <a:t>Bølgekraft</a:t>
            </a:r>
          </a:p>
          <a:p>
            <a:pPr lvl="2" eaLnBrk="1" hangingPunct="1"/>
            <a:r>
              <a:rPr lang="nb-NO" sz="1400" smtClean="0"/>
              <a:t>Vindkraft</a:t>
            </a:r>
          </a:p>
          <a:p>
            <a:pPr lvl="1" eaLnBrk="1" hangingPunct="1"/>
            <a:r>
              <a:rPr lang="nb-NO" sz="1600" smtClean="0"/>
              <a:t>Geovarme</a:t>
            </a:r>
          </a:p>
          <a:p>
            <a:pPr lvl="1" eaLnBrk="1" hangingPunct="1"/>
            <a:r>
              <a:rPr lang="nb-NO" sz="1600" smtClean="0"/>
              <a:t>Tidevannskraft</a:t>
            </a:r>
          </a:p>
          <a:p>
            <a:pPr lvl="1" eaLnBrk="1" hangingPunct="1"/>
            <a:r>
              <a:rPr lang="nb-NO" sz="1600" smtClean="0"/>
              <a:t>Kjernekraft?</a:t>
            </a:r>
          </a:p>
          <a:p>
            <a:pPr lvl="1" eaLnBrk="1" hangingPunct="1"/>
            <a:endParaRPr lang="nb-NO" sz="1600" smtClean="0"/>
          </a:p>
          <a:p>
            <a:pPr lvl="1" eaLnBrk="1" hangingPunct="1"/>
            <a:r>
              <a:rPr lang="nb-NO" sz="1600" smtClean="0"/>
              <a:t>Hydrogen som energibærer?</a:t>
            </a:r>
          </a:p>
          <a:p>
            <a:pPr lvl="1" eaLnBrk="1" hangingPunct="1"/>
            <a:endParaRPr lang="nb-NO" sz="1600" smtClean="0"/>
          </a:p>
          <a:p>
            <a:pPr lvl="1" eaLnBrk="1" hangingPunct="1"/>
            <a:r>
              <a:rPr lang="nb-NO" sz="1600" smtClean="0"/>
              <a:t>Tidsperspektiv?</a:t>
            </a:r>
            <a:endParaRPr lang="en-US" sz="1600" smtClean="0"/>
          </a:p>
        </p:txBody>
      </p:sp>
      <p:pic>
        <p:nvPicPr>
          <p:cNvPr id="15365" name="Picture 8" descr="H-samfunnet"/>
          <p:cNvPicPr>
            <a:picLocks noChangeAspect="1" noChangeArrowheads="1"/>
          </p:cNvPicPr>
          <p:nvPr/>
        </p:nvPicPr>
        <p:blipFill>
          <a:blip r:embed="rId2" cstate="print"/>
          <a:srcRect/>
          <a:stretch>
            <a:fillRect/>
          </a:stretch>
        </p:blipFill>
        <p:spPr bwMode="auto">
          <a:xfrm>
            <a:off x="3657600" y="3213100"/>
            <a:ext cx="5437188" cy="33226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nb-NO" dirty="0"/>
          </a:p>
        </p:txBody>
      </p:sp>
      <p:sp>
        <p:nvSpPr>
          <p:cNvPr id="5" name="Footer Placeholder 4"/>
          <p:cNvSpPr>
            <a:spLocks noGrp="1"/>
          </p:cNvSpPr>
          <p:nvPr>
            <p:ph type="ftr" sz="quarter" idx="10"/>
          </p:nvPr>
        </p:nvSpPr>
        <p:spPr/>
        <p:txBody>
          <a:bodyPr/>
          <a:lstStyle/>
          <a:p>
            <a:pPr>
              <a:defRPr/>
            </a:pPr>
            <a:r>
              <a:rPr lang="nb-NO" dirty="0" smtClean="0"/>
              <a:t>MENA 1001 – Materialer, energi og nanoteknologi</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02" y="2420888"/>
            <a:ext cx="831185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665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C:\Users\trulsn\Documents\MENA1000bok\Figurer\Mercedes B Fuel cell H2 2011.jpg"/>
          <p:cNvPicPr>
            <a:picLocks noChangeAspect="1" noChangeArrowheads="1"/>
          </p:cNvPicPr>
          <p:nvPr/>
        </p:nvPicPr>
        <p:blipFill>
          <a:blip r:embed="rId2" cstate="print"/>
          <a:srcRect/>
          <a:stretch>
            <a:fillRect/>
          </a:stretch>
        </p:blipFill>
        <p:spPr bwMode="auto">
          <a:xfrm>
            <a:off x="5758112" y="764927"/>
            <a:ext cx="3351213" cy="2232025"/>
          </a:xfrm>
          <a:prstGeom prst="rect">
            <a:avLst/>
          </a:prstGeom>
          <a:noFill/>
          <a:ln w="9525">
            <a:noFill/>
            <a:miter lim="800000"/>
            <a:headEnd/>
            <a:tailEnd/>
          </a:ln>
        </p:spPr>
      </p:pic>
      <p:sp>
        <p:nvSpPr>
          <p:cNvPr id="21507" name="Footer Placeholder 4"/>
          <p:cNvSpPr>
            <a:spLocks noGrp="1"/>
          </p:cNvSpPr>
          <p:nvPr>
            <p:ph type="ftr" sz="quarter" idx="10"/>
          </p:nvPr>
        </p:nvSpPr>
        <p:spPr>
          <a:noFill/>
        </p:spPr>
        <p:txBody>
          <a:bodyPr/>
          <a:lstStyle/>
          <a:p>
            <a:r>
              <a:rPr lang="nb-NO" dirty="0" smtClean="0"/>
              <a:t>MENA </a:t>
            </a:r>
            <a:r>
              <a:rPr lang="nb-NO" dirty="0" smtClean="0"/>
              <a:t>1001 </a:t>
            </a:r>
            <a:r>
              <a:rPr lang="nb-NO" dirty="0" smtClean="0"/>
              <a:t>– Materialer, energi og nanoteknologi</a:t>
            </a:r>
            <a:endParaRPr lang="en-US" dirty="0" smtClean="0"/>
          </a:p>
        </p:txBody>
      </p:sp>
      <p:pic>
        <p:nvPicPr>
          <p:cNvPr id="21508" name="Picture 5" descr="atom-model"/>
          <p:cNvPicPr>
            <a:picLocks noChangeAspect="1" noChangeArrowheads="1"/>
          </p:cNvPicPr>
          <p:nvPr/>
        </p:nvPicPr>
        <p:blipFill>
          <a:blip r:embed="rId3" cstate="print"/>
          <a:srcRect/>
          <a:stretch>
            <a:fillRect/>
          </a:stretch>
        </p:blipFill>
        <p:spPr bwMode="auto">
          <a:xfrm>
            <a:off x="4860032" y="2564904"/>
            <a:ext cx="1905000" cy="1905000"/>
          </a:xfrm>
          <a:prstGeom prst="rect">
            <a:avLst/>
          </a:prstGeom>
          <a:noFill/>
          <a:ln w="9525">
            <a:noFill/>
            <a:miter lim="800000"/>
            <a:headEnd/>
            <a:tailEnd/>
          </a:ln>
        </p:spPr>
      </p:pic>
      <p:sp>
        <p:nvSpPr>
          <p:cNvPr id="21509" name="Rectangle 2"/>
          <p:cNvSpPr>
            <a:spLocks noGrp="1" noChangeArrowheads="1"/>
          </p:cNvSpPr>
          <p:nvPr>
            <p:ph type="title"/>
          </p:nvPr>
        </p:nvSpPr>
        <p:spPr>
          <a:xfrm>
            <a:off x="685800" y="76200"/>
            <a:ext cx="7772400" cy="688975"/>
          </a:xfrm>
        </p:spPr>
        <p:txBody>
          <a:bodyPr/>
          <a:lstStyle/>
          <a:p>
            <a:pPr eaLnBrk="1" hangingPunct="1"/>
            <a:r>
              <a:rPr lang="nb-NO" dirty="0" smtClean="0"/>
              <a:t>Materialer og energi</a:t>
            </a:r>
            <a:endParaRPr lang="en-US" dirty="0" smtClean="0"/>
          </a:p>
        </p:txBody>
      </p:sp>
      <p:sp>
        <p:nvSpPr>
          <p:cNvPr id="21510" name="Rectangle 3"/>
          <p:cNvSpPr>
            <a:spLocks noGrp="1" noChangeArrowheads="1"/>
          </p:cNvSpPr>
          <p:nvPr>
            <p:ph type="body" sz="half" idx="1"/>
          </p:nvPr>
        </p:nvSpPr>
        <p:spPr>
          <a:xfrm>
            <a:off x="250825" y="764704"/>
            <a:ext cx="6913563" cy="5616575"/>
          </a:xfrm>
        </p:spPr>
        <p:txBody>
          <a:bodyPr/>
          <a:lstStyle/>
          <a:p>
            <a:pPr eaLnBrk="1" hangingPunct="1"/>
            <a:r>
              <a:rPr lang="nb-NO" sz="1800" dirty="0" smtClean="0"/>
              <a:t>Materialer er avgjørende for ny energiteknologi</a:t>
            </a:r>
          </a:p>
          <a:p>
            <a:pPr eaLnBrk="1" hangingPunct="1"/>
            <a:endParaRPr lang="nb-NO" sz="1800" dirty="0" smtClean="0"/>
          </a:p>
          <a:p>
            <a:pPr eaLnBrk="1" hangingPunct="1"/>
            <a:r>
              <a:rPr lang="nb-NO" sz="1800" dirty="0" smtClean="0"/>
              <a:t>Energi er avgjørende for naturen, og for materialer</a:t>
            </a:r>
          </a:p>
          <a:p>
            <a:pPr eaLnBrk="1" hangingPunct="1"/>
            <a:endParaRPr lang="nb-NO" sz="1800" dirty="0" smtClean="0"/>
          </a:p>
          <a:p>
            <a:pPr eaLnBrk="1" hangingPunct="1"/>
            <a:r>
              <a:rPr lang="nb-NO" sz="1800" dirty="0" smtClean="0"/>
              <a:t>Derfor skal vi </a:t>
            </a:r>
          </a:p>
          <a:p>
            <a:pPr lvl="1" eaLnBrk="1" hangingPunct="1"/>
            <a:r>
              <a:rPr lang="nb-NO" sz="1600" dirty="0" smtClean="0"/>
              <a:t>Starte med energi</a:t>
            </a:r>
          </a:p>
          <a:p>
            <a:pPr lvl="2" eaLnBrk="1" hangingPunct="1"/>
            <a:r>
              <a:rPr lang="nb-NO" sz="1400" dirty="0" smtClean="0"/>
              <a:t>Mekanikk</a:t>
            </a:r>
          </a:p>
          <a:p>
            <a:pPr lvl="2" eaLnBrk="1" hangingPunct="1"/>
            <a:r>
              <a:rPr lang="nb-NO" sz="1400" dirty="0" smtClean="0"/>
              <a:t>Termodynamikk</a:t>
            </a:r>
          </a:p>
          <a:p>
            <a:pPr lvl="1" eaLnBrk="1" hangingPunct="1"/>
            <a:r>
              <a:rPr lang="nb-NO" sz="1600" dirty="0" smtClean="0"/>
              <a:t>Lære om materialer</a:t>
            </a:r>
          </a:p>
          <a:p>
            <a:pPr lvl="2" eaLnBrk="1" hangingPunct="1"/>
            <a:r>
              <a:rPr lang="nb-NO" sz="1400" dirty="0" smtClean="0"/>
              <a:t>Sammensetning og bindinger</a:t>
            </a:r>
          </a:p>
          <a:p>
            <a:pPr lvl="2" eaLnBrk="1" hangingPunct="1"/>
            <a:r>
              <a:rPr lang="nb-NO" sz="1400" dirty="0" smtClean="0"/>
              <a:t>Struktur og mikrostruktur</a:t>
            </a:r>
          </a:p>
          <a:p>
            <a:pPr lvl="2" eaLnBrk="1" hangingPunct="1"/>
            <a:r>
              <a:rPr lang="nb-NO" sz="1400" dirty="0" smtClean="0"/>
              <a:t>Mekaniske egenskaper - konstruksjonsmaterialer</a:t>
            </a:r>
          </a:p>
          <a:p>
            <a:pPr lvl="2" eaLnBrk="1" hangingPunct="1"/>
            <a:r>
              <a:rPr lang="nb-NO" sz="1400" dirty="0" smtClean="0"/>
              <a:t>Funksjonelle egenskaper – funksjonelle materialer</a:t>
            </a:r>
          </a:p>
          <a:p>
            <a:pPr lvl="1" eaLnBrk="1" hangingPunct="1"/>
            <a:r>
              <a:rPr lang="nb-NO" sz="1600" dirty="0" smtClean="0"/>
              <a:t>Lære om energiteknologi. Fokus på</a:t>
            </a:r>
          </a:p>
          <a:p>
            <a:pPr lvl="2" eaLnBrk="1" hangingPunct="1"/>
            <a:r>
              <a:rPr lang="nb-NO" sz="1400" dirty="0" smtClean="0"/>
              <a:t>Energikonvertering og -lagring</a:t>
            </a:r>
          </a:p>
          <a:p>
            <a:pPr lvl="2" eaLnBrk="1" hangingPunct="1"/>
            <a:r>
              <a:rPr lang="nb-NO" sz="1400" dirty="0" smtClean="0"/>
              <a:t>Ny bærekraftig teknologi</a:t>
            </a:r>
          </a:p>
          <a:p>
            <a:pPr lvl="2" eaLnBrk="1" hangingPunct="1"/>
            <a:r>
              <a:rPr lang="nb-NO" sz="1400" dirty="0" smtClean="0"/>
              <a:t>Materialaspektet</a:t>
            </a:r>
          </a:p>
          <a:p>
            <a:pPr eaLnBrk="1" hangingPunct="1"/>
            <a:endParaRPr lang="en-US" sz="1800" dirty="0" smtClean="0"/>
          </a:p>
          <a:p>
            <a:pPr eaLnBrk="1" hangingPunct="1"/>
            <a:r>
              <a:rPr lang="en-US" sz="1800" dirty="0" smtClean="0"/>
              <a:t>Nanoteknologi – </a:t>
            </a:r>
            <a:r>
              <a:rPr lang="en-US" sz="1800" dirty="0" err="1" smtClean="0"/>
              <a:t>nye</a:t>
            </a:r>
            <a:r>
              <a:rPr lang="en-US" sz="1800" dirty="0" smtClean="0"/>
              <a:t> </a:t>
            </a:r>
            <a:r>
              <a:rPr lang="en-US" sz="1800" dirty="0" err="1" smtClean="0"/>
              <a:t>muligheter</a:t>
            </a:r>
            <a:endParaRPr lang="en-US" sz="1800" dirty="0" smtClean="0"/>
          </a:p>
          <a:p>
            <a:pPr eaLnBrk="1" hangingPunct="1"/>
            <a:r>
              <a:rPr lang="en-US" sz="1800" dirty="0" smtClean="0"/>
              <a:t>ELSA </a:t>
            </a:r>
            <a:r>
              <a:rPr lang="en-US" sz="1800" dirty="0" err="1" smtClean="0"/>
              <a:t>og</a:t>
            </a:r>
            <a:r>
              <a:rPr lang="en-US" sz="1800" dirty="0" smtClean="0"/>
              <a:t> HMS</a:t>
            </a:r>
          </a:p>
        </p:txBody>
      </p:sp>
      <p:pic>
        <p:nvPicPr>
          <p:cNvPr id="21511" name="Picture 6" descr="galakse-andromeda-m31"/>
          <p:cNvPicPr>
            <a:picLocks noChangeAspect="1" noChangeArrowheads="1"/>
          </p:cNvPicPr>
          <p:nvPr/>
        </p:nvPicPr>
        <p:blipFill>
          <a:blip r:embed="rId4" cstate="print"/>
          <a:srcRect/>
          <a:stretch>
            <a:fillRect/>
          </a:stretch>
        </p:blipFill>
        <p:spPr bwMode="auto">
          <a:xfrm>
            <a:off x="6665913" y="2781300"/>
            <a:ext cx="2420937" cy="1943100"/>
          </a:xfrm>
          <a:prstGeom prst="rect">
            <a:avLst/>
          </a:prstGeom>
          <a:noFill/>
          <a:ln w="9525">
            <a:noFill/>
            <a:miter lim="800000"/>
            <a:headEnd/>
            <a:tailEnd/>
          </a:ln>
        </p:spPr>
      </p:pic>
      <p:pic>
        <p:nvPicPr>
          <p:cNvPr id="21512" name="Picture 9" descr="Cross-section of the Siemens V84.2 gas turbine."/>
          <p:cNvPicPr>
            <a:picLocks noChangeAspect="1" noChangeArrowheads="1"/>
          </p:cNvPicPr>
          <p:nvPr/>
        </p:nvPicPr>
        <p:blipFill>
          <a:blip r:embed="rId5" cstate="print"/>
          <a:srcRect/>
          <a:stretch>
            <a:fillRect/>
          </a:stretch>
        </p:blipFill>
        <p:spPr bwMode="auto">
          <a:xfrm>
            <a:off x="5715000" y="5029200"/>
            <a:ext cx="3352800" cy="146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76200"/>
            <a:ext cx="7772400" cy="832520"/>
          </a:xfrm>
        </p:spPr>
        <p:txBody>
          <a:bodyPr/>
          <a:lstStyle/>
          <a:p>
            <a:r>
              <a:rPr lang="nb-NO" dirty="0" smtClean="0"/>
              <a:t>Kapitlenes oppsummering</a:t>
            </a:r>
            <a:endParaRPr lang="nb-NO" dirty="0"/>
          </a:p>
        </p:txBody>
      </p:sp>
      <p:sp>
        <p:nvSpPr>
          <p:cNvPr id="7" name="Content Placeholder 6"/>
          <p:cNvSpPr>
            <a:spLocks noGrp="1"/>
          </p:cNvSpPr>
          <p:nvPr>
            <p:ph idx="1"/>
          </p:nvPr>
        </p:nvSpPr>
        <p:spPr>
          <a:xfrm>
            <a:off x="35496" y="648816"/>
            <a:ext cx="2088232" cy="2204120"/>
          </a:xfrm>
        </p:spPr>
        <p:txBody>
          <a:bodyPr/>
          <a:lstStyle/>
          <a:p>
            <a:r>
              <a:rPr lang="nb-NO" sz="1800" dirty="0" smtClean="0"/>
              <a:t>Inneholder to </a:t>
            </a:r>
            <a:r>
              <a:rPr lang="nb-NO" sz="1800" dirty="0" smtClean="0"/>
              <a:t>deler:</a:t>
            </a:r>
            <a:endParaRPr lang="nb-NO" sz="1800" dirty="0" smtClean="0"/>
          </a:p>
          <a:p>
            <a:pPr marL="457200" lvl="1" indent="0">
              <a:buNone/>
            </a:pPr>
            <a:r>
              <a:rPr lang="nb-NO" sz="1600" dirty="0" smtClean="0"/>
              <a:t>Oppsummering</a:t>
            </a:r>
            <a:endParaRPr lang="nb-NO" sz="1600" dirty="0" smtClean="0"/>
          </a:p>
          <a:p>
            <a:pPr marL="457200" lvl="1" indent="0">
              <a:buNone/>
            </a:pPr>
            <a:r>
              <a:rPr lang="nb-NO" sz="1600" dirty="0" smtClean="0"/>
              <a:t>Kontroll</a:t>
            </a:r>
            <a:endParaRPr lang="nb-NO" sz="1600" dirty="0" smtClean="0"/>
          </a:p>
          <a:p>
            <a:pPr marL="457200" lvl="1" indent="0">
              <a:buNone/>
            </a:pPr>
            <a:endParaRPr lang="nb-NO" sz="1600" dirty="0" smtClean="0"/>
          </a:p>
          <a:p>
            <a:pPr marL="457200" lvl="1" indent="0">
              <a:buNone/>
            </a:pPr>
            <a:r>
              <a:rPr lang="nb-NO" sz="1600" dirty="0" smtClean="0"/>
              <a:t>Bruk dem!</a:t>
            </a:r>
            <a:endParaRPr lang="nb-NO" sz="1600" dirty="0"/>
          </a:p>
        </p:txBody>
      </p:sp>
      <p:sp>
        <p:nvSpPr>
          <p:cNvPr id="5" name="Footer Placeholder 4"/>
          <p:cNvSpPr>
            <a:spLocks noGrp="1"/>
          </p:cNvSpPr>
          <p:nvPr>
            <p:ph type="ftr" sz="quarter" idx="10"/>
          </p:nvPr>
        </p:nvSpPr>
        <p:spPr/>
        <p:txBody>
          <a:bodyPr/>
          <a:lstStyle/>
          <a:p>
            <a:pPr>
              <a:defRPr/>
            </a:pPr>
            <a:r>
              <a:rPr lang="nb-NO" dirty="0" smtClean="0"/>
              <a:t>MENA </a:t>
            </a:r>
            <a:r>
              <a:rPr lang="nb-NO" dirty="0" smtClean="0"/>
              <a:t>1001 </a:t>
            </a:r>
            <a:r>
              <a:rPr lang="nb-NO" dirty="0" smtClean="0"/>
              <a:t>– Materialer, energi og nanoteknologi</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180" y="1749960"/>
            <a:ext cx="7349041" cy="4631368"/>
          </a:xfrm>
          <a:prstGeom prst="rect">
            <a:avLst/>
          </a:prstGeom>
          <a:solidFill>
            <a:schemeClr val="accent2">
              <a:lumMod val="20000"/>
              <a:lumOff val="80000"/>
            </a:schemeClr>
          </a:solidFill>
          <a:ln>
            <a:no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4826376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76200"/>
            <a:ext cx="1728192" cy="616496"/>
          </a:xfrm>
        </p:spPr>
        <p:txBody>
          <a:bodyPr/>
          <a:lstStyle/>
          <a:p>
            <a:r>
              <a:rPr lang="nb-NO" dirty="0" smtClean="0"/>
              <a:t>Oppgaver</a:t>
            </a:r>
            <a:endParaRPr lang="nb-NO" dirty="0"/>
          </a:p>
        </p:txBody>
      </p:sp>
      <p:sp>
        <p:nvSpPr>
          <p:cNvPr id="4" name="Footer Placeholder 3"/>
          <p:cNvSpPr>
            <a:spLocks noGrp="1"/>
          </p:cNvSpPr>
          <p:nvPr>
            <p:ph type="ftr" sz="quarter" idx="10"/>
          </p:nvPr>
        </p:nvSpPr>
        <p:spPr/>
        <p:txBody>
          <a:bodyPr/>
          <a:lstStyle/>
          <a:p>
            <a:pPr>
              <a:defRPr/>
            </a:pPr>
            <a:r>
              <a:rPr lang="nb-NO" dirty="0" smtClean="0"/>
              <a:t>MENA </a:t>
            </a:r>
            <a:r>
              <a:rPr lang="nb-NO" dirty="0" smtClean="0"/>
              <a:t>1001 </a:t>
            </a:r>
            <a:r>
              <a:rPr lang="nb-NO" dirty="0" smtClean="0"/>
              <a:t>– Materialer, energi og nanoteknologi</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501590"/>
            <a:ext cx="6768752" cy="1676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9188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nb-NO" dirty="0" smtClean="0"/>
              <a:t>MENA 1001 – Materialer, energi og nanoteknologi</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304" y="332656"/>
            <a:ext cx="6876243" cy="1553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844824"/>
            <a:ext cx="6495393" cy="461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8923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nb-NO" dirty="0" smtClean="0"/>
              <a:t>Energiformer og energiomvandling</a:t>
            </a:r>
            <a:endParaRPr lang="nb-NO" dirty="0"/>
          </a:p>
        </p:txBody>
      </p:sp>
      <p:sp>
        <p:nvSpPr>
          <p:cNvPr id="4" name="Footer Placeholder 3"/>
          <p:cNvSpPr>
            <a:spLocks noGrp="1"/>
          </p:cNvSpPr>
          <p:nvPr>
            <p:ph type="ftr" sz="quarter" idx="10"/>
          </p:nvPr>
        </p:nvSpPr>
        <p:spPr/>
        <p:txBody>
          <a:bodyPr/>
          <a:lstStyle/>
          <a:p>
            <a:pPr>
              <a:defRPr/>
            </a:pPr>
            <a:r>
              <a:rPr lang="nb-NO" dirty="0" smtClean="0"/>
              <a:t>MENA 1001 – Materialer, energi og nanoteknologi</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515" y="1196753"/>
            <a:ext cx="7904214" cy="5256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45922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0"/>
          </p:nvPr>
        </p:nvSpPr>
        <p:spPr>
          <a:noFill/>
        </p:spPr>
        <p:txBody>
          <a:bodyPr/>
          <a:lstStyle/>
          <a:p>
            <a:r>
              <a:rPr lang="nb-NO" dirty="0" smtClean="0"/>
              <a:t>MENA </a:t>
            </a:r>
            <a:r>
              <a:rPr lang="nb-NO" dirty="0" smtClean="0"/>
              <a:t>1001 </a:t>
            </a:r>
            <a:r>
              <a:rPr lang="nb-NO" dirty="0" smtClean="0"/>
              <a:t>– Materialer, energi og nanoteknologi</a:t>
            </a:r>
            <a:endParaRPr lang="en-US" dirty="0" smtClean="0"/>
          </a:p>
        </p:txBody>
      </p:sp>
      <p:sp>
        <p:nvSpPr>
          <p:cNvPr id="5123" name="Rectangle 2"/>
          <p:cNvSpPr>
            <a:spLocks noGrp="1" noChangeArrowheads="1"/>
          </p:cNvSpPr>
          <p:nvPr>
            <p:ph type="title"/>
          </p:nvPr>
        </p:nvSpPr>
        <p:spPr/>
        <p:txBody>
          <a:bodyPr/>
          <a:lstStyle/>
          <a:p>
            <a:pPr eaLnBrk="1" hangingPunct="1"/>
            <a:r>
              <a:rPr lang="nb-NO" smtClean="0"/>
              <a:t>Kursbeskrivelse; innhold og mål</a:t>
            </a:r>
            <a:endParaRPr lang="en-US" smtClean="0"/>
          </a:p>
        </p:txBody>
      </p:sp>
      <p:sp>
        <p:nvSpPr>
          <p:cNvPr id="5124" name="Rectangle 3"/>
          <p:cNvSpPr>
            <a:spLocks noGrp="1" noChangeArrowheads="1"/>
          </p:cNvSpPr>
          <p:nvPr>
            <p:ph type="body" sz="half" idx="1"/>
          </p:nvPr>
        </p:nvSpPr>
        <p:spPr>
          <a:xfrm>
            <a:off x="107504" y="1371600"/>
            <a:ext cx="3888432" cy="4937125"/>
          </a:xfrm>
        </p:spPr>
        <p:txBody>
          <a:bodyPr/>
          <a:lstStyle/>
          <a:p>
            <a:pPr eaLnBrk="1" hangingPunct="1">
              <a:lnSpc>
                <a:spcPct val="90000"/>
              </a:lnSpc>
            </a:pPr>
            <a:r>
              <a:rPr lang="en-US" sz="1800" b="1" dirty="0" err="1" smtClean="0">
                <a:solidFill>
                  <a:srgbClr val="000000"/>
                </a:solidFill>
                <a:cs typeface="Arial" charset="0"/>
              </a:rPr>
              <a:t>Innhold</a:t>
            </a:r>
            <a:endParaRPr lang="en-US" sz="1800" b="1" dirty="0" smtClean="0">
              <a:solidFill>
                <a:srgbClr val="000000"/>
              </a:solidFill>
              <a:cs typeface="Arial" charset="0"/>
            </a:endParaRPr>
          </a:p>
          <a:p>
            <a:pPr marL="457200" lvl="1" indent="0" eaLnBrk="1" hangingPunct="1">
              <a:lnSpc>
                <a:spcPct val="90000"/>
              </a:lnSpc>
              <a:buNone/>
            </a:pPr>
            <a:endParaRPr lang="nb-NO" sz="1600" dirty="0" smtClean="0"/>
          </a:p>
          <a:p>
            <a:pPr marL="457200" lvl="1" indent="0" eaLnBrk="1" hangingPunct="1">
              <a:lnSpc>
                <a:spcPct val="90000"/>
              </a:lnSpc>
              <a:buNone/>
            </a:pPr>
            <a:r>
              <a:rPr lang="nb-NO" sz="1600" dirty="0" smtClean="0"/>
              <a:t>MENA1001 </a:t>
            </a:r>
            <a:r>
              <a:rPr lang="nb-NO" sz="1600" dirty="0" smtClean="0"/>
              <a:t>er et introduksjonsemne i materialvitenskap og en obligatorisk del </a:t>
            </a:r>
            <a:r>
              <a:rPr lang="nb-NO" sz="1600" dirty="0"/>
              <a:t>av </a:t>
            </a:r>
            <a:r>
              <a:rPr lang="nb-NO" sz="1600" dirty="0" smtClean="0"/>
              <a:t>bachelorprogrammet </a:t>
            </a:r>
            <a:endParaRPr lang="nb-NO" sz="1600" dirty="0" smtClean="0"/>
          </a:p>
          <a:p>
            <a:pPr marL="457200" lvl="1" indent="0" eaLnBrk="1" hangingPunct="1">
              <a:lnSpc>
                <a:spcPct val="90000"/>
              </a:lnSpc>
              <a:buNone/>
            </a:pPr>
            <a:r>
              <a:rPr lang="nb-NO" sz="1600" dirty="0"/>
              <a:t>Materialvitenskap for energi- og </a:t>
            </a:r>
            <a:r>
              <a:rPr lang="nb-NO" sz="1600" dirty="0" smtClean="0"/>
              <a:t>nanoteknologi.</a:t>
            </a:r>
            <a:endParaRPr lang="nb-NO" sz="1600" dirty="0" smtClean="0"/>
          </a:p>
          <a:p>
            <a:pPr marL="457200" lvl="1" indent="0" eaLnBrk="1" hangingPunct="1">
              <a:lnSpc>
                <a:spcPct val="90000"/>
              </a:lnSpc>
              <a:buNone/>
            </a:pPr>
            <a:endParaRPr lang="nb-NO" sz="1600" dirty="0" smtClean="0"/>
          </a:p>
          <a:p>
            <a:pPr marL="457200" lvl="1" indent="0" eaLnBrk="1" hangingPunct="1">
              <a:lnSpc>
                <a:spcPct val="90000"/>
              </a:lnSpc>
              <a:buNone/>
            </a:pPr>
            <a:r>
              <a:rPr lang="nb-NO" sz="1600" dirty="0" smtClean="0"/>
              <a:t>Emnet gir nødvendig bakgrunn i fysikk og kjemi og har stor vekt på materialer for miljøvennlig energiteknologi og på nanoteknologi. </a:t>
            </a:r>
          </a:p>
          <a:p>
            <a:pPr marL="457200" lvl="1" indent="0" eaLnBrk="1" hangingPunct="1">
              <a:lnSpc>
                <a:spcPct val="90000"/>
              </a:lnSpc>
              <a:buNone/>
            </a:pPr>
            <a:endParaRPr lang="nb-NO" sz="1600" dirty="0"/>
          </a:p>
          <a:p>
            <a:pPr marL="457200" lvl="1" indent="0" eaLnBrk="1" hangingPunct="1">
              <a:lnSpc>
                <a:spcPct val="90000"/>
              </a:lnSpc>
              <a:buNone/>
            </a:pPr>
            <a:r>
              <a:rPr lang="nb-NO" sz="1600" dirty="0" smtClean="0"/>
              <a:t>MENA1001 </a:t>
            </a:r>
            <a:r>
              <a:rPr lang="nb-NO" sz="1600" dirty="0" smtClean="0"/>
              <a:t>kan være et nyttig og interessant valgfritt emne i andre studieprogrammer.</a:t>
            </a:r>
          </a:p>
        </p:txBody>
      </p:sp>
      <p:sp>
        <p:nvSpPr>
          <p:cNvPr id="5125" name="Rectangle 4"/>
          <p:cNvSpPr>
            <a:spLocks noGrp="1" noChangeArrowheads="1"/>
          </p:cNvSpPr>
          <p:nvPr>
            <p:ph type="body" sz="half" idx="2"/>
          </p:nvPr>
        </p:nvSpPr>
        <p:spPr>
          <a:xfrm>
            <a:off x="3995936" y="1268413"/>
            <a:ext cx="5040114" cy="5113337"/>
          </a:xfrm>
        </p:spPr>
        <p:txBody>
          <a:bodyPr/>
          <a:lstStyle/>
          <a:p>
            <a:pPr lvl="1" eaLnBrk="1" hangingPunct="1">
              <a:buFontTx/>
              <a:buNone/>
            </a:pPr>
            <a:r>
              <a:rPr lang="nb-NO" sz="1600" dirty="0" smtClean="0"/>
              <a:t>Vi skal</a:t>
            </a:r>
          </a:p>
          <a:p>
            <a:pPr lvl="1" eaLnBrk="1" hangingPunct="1"/>
            <a:endParaRPr lang="nb-NO" sz="1600" dirty="0" smtClean="0"/>
          </a:p>
          <a:p>
            <a:pPr lvl="1" eaLnBrk="1" hangingPunct="1"/>
            <a:r>
              <a:rPr lang="nb-NO" sz="1600" dirty="0" smtClean="0"/>
              <a:t>Etablere VGS Fysikk 2 og Kjemi 2 nivå</a:t>
            </a:r>
          </a:p>
          <a:p>
            <a:pPr lvl="1" eaLnBrk="1" hangingPunct="1"/>
            <a:endParaRPr lang="nb-NO" sz="1600" dirty="0" smtClean="0"/>
          </a:p>
          <a:p>
            <a:pPr lvl="1" eaLnBrk="1" hangingPunct="1"/>
            <a:r>
              <a:rPr lang="nb-NO" sz="1600" dirty="0" smtClean="0"/>
              <a:t>Dekke noe av innledende KJM- og </a:t>
            </a:r>
            <a:r>
              <a:rPr lang="nb-NO" sz="1600" dirty="0" err="1" smtClean="0"/>
              <a:t>FYS-emner</a:t>
            </a:r>
            <a:r>
              <a:rPr lang="nb-NO" sz="1600" dirty="0" smtClean="0"/>
              <a:t> for å forberede videre KJM- og </a:t>
            </a:r>
            <a:r>
              <a:rPr lang="nb-NO" sz="1600" dirty="0" err="1" smtClean="0"/>
              <a:t>FYS-emner</a:t>
            </a:r>
            <a:r>
              <a:rPr lang="nb-NO" sz="1600" dirty="0" smtClean="0"/>
              <a:t>.</a:t>
            </a:r>
          </a:p>
          <a:p>
            <a:pPr lvl="1" eaLnBrk="1" hangingPunct="1"/>
            <a:endParaRPr lang="nb-NO" sz="1600" dirty="0" smtClean="0"/>
          </a:p>
          <a:p>
            <a:pPr lvl="1" eaLnBrk="1" hangingPunct="1">
              <a:buFontTx/>
              <a:buNone/>
            </a:pPr>
            <a:r>
              <a:rPr lang="nb-NO" sz="1600" dirty="0" smtClean="0"/>
              <a:t>	(Aktuell støttelitteratur er derfor pensumbøker i Fysikk 2 og Kjemi 2 og/eller innledende generelle kurs i fysikk og kjemi ved UiO)</a:t>
            </a:r>
          </a:p>
          <a:p>
            <a:pPr lvl="1" eaLnBrk="1" hangingPunct="1"/>
            <a:endParaRPr lang="nb-NO" sz="1600" dirty="0" smtClean="0"/>
          </a:p>
          <a:p>
            <a:pPr lvl="1" eaLnBrk="1" hangingPunct="1"/>
            <a:r>
              <a:rPr lang="nb-NO" sz="1600" dirty="0" smtClean="0"/>
              <a:t>Lære en god del grunnleggende og litt mer avansert fysikk og kjemi som danner et grunnlag for materialvitenskap</a:t>
            </a:r>
          </a:p>
          <a:p>
            <a:pPr lvl="1" eaLnBrk="1" hangingPunct="1"/>
            <a:endParaRPr lang="nb-NO" sz="1600" dirty="0" smtClean="0"/>
          </a:p>
          <a:p>
            <a:pPr lvl="1" eaLnBrk="1" hangingPunct="1"/>
            <a:r>
              <a:rPr lang="nb-NO" sz="1600" dirty="0" smtClean="0"/>
              <a:t>Se på mange anvendelser av materialer i bærekraftig </a:t>
            </a:r>
            <a:r>
              <a:rPr lang="nb-NO" sz="1600" dirty="0" smtClean="0"/>
              <a:t>energi- </a:t>
            </a:r>
            <a:r>
              <a:rPr lang="nb-NO" sz="1600" dirty="0" smtClean="0"/>
              <a:t>og nanoteknologi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5">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5">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5">
                                            <p:txEl>
                                              <p:pRg st="6" end="6"/>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5">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12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685800" y="76200"/>
            <a:ext cx="7772400" cy="544488"/>
          </a:xfrm>
        </p:spPr>
        <p:txBody>
          <a:bodyPr/>
          <a:lstStyle/>
          <a:p>
            <a:r>
              <a:rPr lang="en-GB" dirty="0" err="1" smtClean="0"/>
              <a:t>Hva</a:t>
            </a:r>
            <a:r>
              <a:rPr lang="en-GB" dirty="0" smtClean="0"/>
              <a:t> </a:t>
            </a:r>
            <a:r>
              <a:rPr lang="en-GB" dirty="0" err="1" smtClean="0"/>
              <a:t>lærer</a:t>
            </a:r>
            <a:r>
              <a:rPr lang="en-GB" dirty="0" smtClean="0"/>
              <a:t> </a:t>
            </a:r>
            <a:r>
              <a:rPr lang="en-GB" dirty="0" err="1" smtClean="0"/>
              <a:t>du</a:t>
            </a:r>
            <a:r>
              <a:rPr lang="en-GB" dirty="0" smtClean="0"/>
              <a:t>?</a:t>
            </a:r>
          </a:p>
        </p:txBody>
      </p:sp>
      <p:sp>
        <p:nvSpPr>
          <p:cNvPr id="7" name="Content Placeholder 6"/>
          <p:cNvSpPr>
            <a:spLocks noGrp="1"/>
          </p:cNvSpPr>
          <p:nvPr>
            <p:ph idx="1"/>
          </p:nvPr>
        </p:nvSpPr>
        <p:spPr>
          <a:xfrm>
            <a:off x="251520" y="620688"/>
            <a:ext cx="8568952" cy="5832500"/>
          </a:xfrm>
        </p:spPr>
        <p:txBody>
          <a:bodyPr/>
          <a:lstStyle/>
          <a:p>
            <a:r>
              <a:rPr lang="nb-NO" sz="1800" dirty="0" smtClean="0"/>
              <a:t>Etter </a:t>
            </a:r>
            <a:r>
              <a:rPr lang="nb-NO" sz="1800" dirty="0"/>
              <a:t>å ha fullført emnet:</a:t>
            </a:r>
          </a:p>
          <a:p>
            <a:pPr lvl="1"/>
            <a:r>
              <a:rPr lang="nb-NO" sz="1600" dirty="0"/>
              <a:t>har du grunnleggende kunnskaper om mekanikk, elektromagnetisme, forskjellige energibegrep og termodynamikk</a:t>
            </a:r>
          </a:p>
          <a:p>
            <a:pPr lvl="1"/>
            <a:r>
              <a:rPr lang="nb-NO" sz="1600" dirty="0"/>
              <a:t>vet du hvordan elementær kvantemekanikk beskriver orbitaler, som gir opphav til atomenes oppbygging og egenskaper, periodesystemet, og ulike typer binding og egenskaper i molekyler og faste stoffer.</a:t>
            </a:r>
          </a:p>
          <a:p>
            <a:pPr lvl="1"/>
            <a:r>
              <a:rPr lang="nb-NO" sz="1600" dirty="0"/>
              <a:t>behersker du støkiometri og mengdebegrep, kjenner sammenhengen mellom kjemisk reaksjonskinetikk, likevekt og termodynamiske og elektrokjemiske størrelser, og kan beregne spontanitet, likevekter og cellepotensial.</a:t>
            </a:r>
          </a:p>
          <a:p>
            <a:pPr lvl="1"/>
            <a:r>
              <a:rPr lang="nb-NO" sz="1600" dirty="0"/>
              <a:t>har du oversikt over viktige klasser av strukturelle og funksjonelle materialer og en grunnleggende forståelse av hvordan sammensetning, bindinger, struktur, og defekter bestemmer deres mekaniske, optiske, elektriske, magnetiske og kjemiske egenskaper.</a:t>
            </a:r>
          </a:p>
          <a:p>
            <a:pPr lvl="1"/>
            <a:r>
              <a:rPr lang="nb-NO" sz="1600" dirty="0"/>
              <a:t>kjenner du prinsipper og verktøy for nanovitenskap og noen viktige materialer og bruksområder i nanoteknologi, samt relaterte hensyn til helse, miljø og sikkerhet (HMS) og etiske, juridiske og samfunnsmessige aspekter (ELSA).</a:t>
            </a:r>
          </a:p>
          <a:p>
            <a:pPr lvl="1"/>
            <a:r>
              <a:rPr lang="nb-NO" sz="1600" dirty="0"/>
              <a:t>har du oversikt over fossile og fornybare energikilder, konvertering, lagring og transport av energi, samt teknologi for å redusere forurensning og utslipp av klimagasser, med vekt på bruken av avanserte materialer og nanoteknologi.</a:t>
            </a:r>
          </a:p>
          <a:p>
            <a:pPr lvl="1"/>
            <a:r>
              <a:rPr lang="nb-NO" sz="1600" dirty="0"/>
              <a:t>er du kjent med laboratoriearbeid i fysikk, kjemi og energikonvertering og kan forberede og utføre enkle laboratorieforsøk og bruke journal som dokumentasjonsverktøy</a:t>
            </a:r>
            <a:r>
              <a:rPr lang="nb-NO" sz="1600" dirty="0" smtClean="0"/>
              <a:t>.</a:t>
            </a:r>
            <a:endParaRPr lang="nb-NO" sz="1600" dirty="0"/>
          </a:p>
        </p:txBody>
      </p:sp>
      <p:sp>
        <p:nvSpPr>
          <p:cNvPr id="6148" name="Footer Placeholder 4"/>
          <p:cNvSpPr>
            <a:spLocks noGrp="1"/>
          </p:cNvSpPr>
          <p:nvPr>
            <p:ph type="ftr" sz="quarter" idx="10"/>
          </p:nvPr>
        </p:nvSpPr>
        <p:spPr>
          <a:noFill/>
        </p:spPr>
        <p:txBody>
          <a:bodyPr/>
          <a:lstStyle/>
          <a:p>
            <a:r>
              <a:rPr lang="nb-NO" dirty="0" smtClean="0"/>
              <a:t>MENA </a:t>
            </a:r>
            <a:r>
              <a:rPr lang="nb-NO" dirty="0" smtClean="0"/>
              <a:t>1001 </a:t>
            </a:r>
            <a:r>
              <a:rPr lang="nb-NO" dirty="0" smtClean="0"/>
              <a:t>– Materialer, energi og nanoteknologi</a:t>
            </a:r>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Footer Placeholder 3"/>
          <p:cNvSpPr>
            <a:spLocks noGrp="1"/>
          </p:cNvSpPr>
          <p:nvPr>
            <p:ph type="ftr" sz="quarter" idx="10"/>
          </p:nvPr>
        </p:nvSpPr>
        <p:spPr>
          <a:noFill/>
        </p:spPr>
        <p:txBody>
          <a:bodyPr/>
          <a:lstStyle/>
          <a:p>
            <a:r>
              <a:rPr lang="nb-NO" dirty="0" smtClean="0"/>
              <a:t>MENA </a:t>
            </a:r>
            <a:r>
              <a:rPr lang="nb-NO" dirty="0" smtClean="0"/>
              <a:t>1001 </a:t>
            </a:r>
            <a:r>
              <a:rPr lang="nb-NO" dirty="0" smtClean="0"/>
              <a:t>– Materialer, energi og nanoteknologi</a:t>
            </a:r>
            <a:endParaRPr lang="en-US" dirty="0" smtClean="0"/>
          </a:p>
        </p:txBody>
      </p:sp>
      <p:sp>
        <p:nvSpPr>
          <p:cNvPr id="7171" name="Rectangle 1026"/>
          <p:cNvSpPr>
            <a:spLocks noGrp="1" noChangeArrowheads="1"/>
          </p:cNvSpPr>
          <p:nvPr>
            <p:ph type="title"/>
          </p:nvPr>
        </p:nvSpPr>
        <p:spPr>
          <a:xfrm>
            <a:off x="533400" y="76200"/>
            <a:ext cx="7010400" cy="1049338"/>
          </a:xfrm>
        </p:spPr>
        <p:txBody>
          <a:bodyPr/>
          <a:lstStyle/>
          <a:p>
            <a:pPr eaLnBrk="1" hangingPunct="1"/>
            <a:r>
              <a:rPr lang="nb-NO" dirty="0" smtClean="0"/>
              <a:t>MENA </a:t>
            </a:r>
            <a:r>
              <a:rPr lang="nb-NO" dirty="0" smtClean="0"/>
              <a:t>1001 </a:t>
            </a:r>
            <a:r>
              <a:rPr lang="nb-NO" dirty="0" smtClean="0"/>
              <a:t>– Materialer, energi og nanoteknologi</a:t>
            </a:r>
            <a:br>
              <a:rPr lang="nb-NO" dirty="0" smtClean="0"/>
            </a:br>
            <a:r>
              <a:rPr lang="nb-NO" dirty="0" smtClean="0"/>
              <a:t>Undervisning</a:t>
            </a:r>
            <a:endParaRPr lang="en-US" dirty="0" smtClean="0"/>
          </a:p>
        </p:txBody>
      </p:sp>
      <p:sp>
        <p:nvSpPr>
          <p:cNvPr id="7172" name="Rectangle 1027"/>
          <p:cNvSpPr>
            <a:spLocks noGrp="1" noChangeArrowheads="1"/>
          </p:cNvSpPr>
          <p:nvPr>
            <p:ph type="body" idx="1"/>
          </p:nvPr>
        </p:nvSpPr>
        <p:spPr>
          <a:xfrm>
            <a:off x="179388" y="990600"/>
            <a:ext cx="8640762" cy="5486400"/>
          </a:xfrm>
        </p:spPr>
        <p:txBody>
          <a:bodyPr/>
          <a:lstStyle/>
          <a:p>
            <a:pPr eaLnBrk="1" hangingPunct="1">
              <a:lnSpc>
                <a:spcPct val="80000"/>
              </a:lnSpc>
            </a:pPr>
            <a:r>
              <a:rPr lang="nb-NO" sz="1800" dirty="0" smtClean="0"/>
              <a:t>Forelesninger</a:t>
            </a:r>
          </a:p>
          <a:p>
            <a:pPr lvl="2" eaLnBrk="1" hangingPunct="1">
              <a:lnSpc>
                <a:spcPct val="80000"/>
              </a:lnSpc>
            </a:pPr>
            <a:r>
              <a:rPr lang="nb-NO" sz="1400" b="1" dirty="0"/>
              <a:t>4</a:t>
            </a:r>
            <a:r>
              <a:rPr lang="nb-NO" sz="1400" dirty="0" smtClean="0"/>
              <a:t> timer/uke; mandager </a:t>
            </a:r>
            <a:r>
              <a:rPr lang="nb-NO" sz="1400" dirty="0" smtClean="0"/>
              <a:t>10.15-12.00 </a:t>
            </a:r>
            <a:r>
              <a:rPr lang="nb-NO" sz="1400" dirty="0" smtClean="0"/>
              <a:t>og </a:t>
            </a:r>
            <a:r>
              <a:rPr lang="nb-NO" sz="1400" dirty="0" smtClean="0"/>
              <a:t>tirsdager 14.15-16.00; Lille </a:t>
            </a:r>
            <a:r>
              <a:rPr lang="nb-NO" sz="1400" dirty="0" smtClean="0"/>
              <a:t>Fysiske </a:t>
            </a:r>
            <a:r>
              <a:rPr lang="nb-NO" sz="1400" dirty="0" smtClean="0"/>
              <a:t>Auditorium.</a:t>
            </a:r>
            <a:endParaRPr lang="nb-NO" sz="1400" dirty="0" smtClean="0"/>
          </a:p>
          <a:p>
            <a:pPr lvl="2" eaLnBrk="1" hangingPunct="1">
              <a:lnSpc>
                <a:spcPct val="80000"/>
              </a:lnSpc>
            </a:pPr>
            <a:r>
              <a:rPr lang="nb-NO" sz="1400" dirty="0" smtClean="0"/>
              <a:t>Truls Norby (</a:t>
            </a:r>
            <a:r>
              <a:rPr lang="nb-NO" sz="1400" dirty="0" err="1" smtClean="0">
                <a:hlinkClick r:id="rId2"/>
              </a:rPr>
              <a:t>truls.norby@kjemi.uio.no</a:t>
            </a:r>
            <a:r>
              <a:rPr lang="nb-NO" sz="1400" dirty="0" smtClean="0"/>
              <a:t>) </a:t>
            </a:r>
          </a:p>
          <a:p>
            <a:pPr lvl="2" eaLnBrk="1" hangingPunct="1">
              <a:lnSpc>
                <a:spcPct val="80000"/>
              </a:lnSpc>
            </a:pPr>
            <a:r>
              <a:rPr lang="nb-NO" sz="1400" dirty="0" smtClean="0"/>
              <a:t>+ Gjesteforelesere</a:t>
            </a:r>
          </a:p>
          <a:p>
            <a:pPr lvl="1" eaLnBrk="1" hangingPunct="1">
              <a:lnSpc>
                <a:spcPct val="80000"/>
              </a:lnSpc>
            </a:pPr>
            <a:endParaRPr lang="nb-NO" sz="1600" dirty="0" smtClean="0"/>
          </a:p>
          <a:p>
            <a:pPr eaLnBrk="1" hangingPunct="1">
              <a:lnSpc>
                <a:spcPct val="80000"/>
              </a:lnSpc>
            </a:pPr>
            <a:r>
              <a:rPr lang="nb-NO" sz="1800" dirty="0" smtClean="0"/>
              <a:t>Kollokvier</a:t>
            </a:r>
            <a:endParaRPr lang="nb-NO" sz="1800" dirty="0" smtClean="0"/>
          </a:p>
          <a:p>
            <a:pPr lvl="1" eaLnBrk="1" hangingPunct="1">
              <a:lnSpc>
                <a:spcPct val="80000"/>
              </a:lnSpc>
            </a:pPr>
            <a:r>
              <a:rPr lang="nb-NO" sz="1600" dirty="0" smtClean="0"/>
              <a:t>Oppgaveløsning og </a:t>
            </a:r>
            <a:r>
              <a:rPr lang="nb-NO" sz="1600" dirty="0" err="1" smtClean="0"/>
              <a:t>prelab</a:t>
            </a:r>
            <a:r>
              <a:rPr lang="nb-NO" sz="1600" dirty="0" smtClean="0"/>
              <a:t>/</a:t>
            </a:r>
            <a:r>
              <a:rPr lang="nb-NO" sz="1600" dirty="0" err="1" smtClean="0"/>
              <a:t>postlab</a:t>
            </a:r>
            <a:r>
              <a:rPr lang="nb-NO" sz="1600" dirty="0" smtClean="0"/>
              <a:t>-øvelser.</a:t>
            </a:r>
            <a:endParaRPr lang="nb-NO" sz="1600" dirty="0" smtClean="0"/>
          </a:p>
          <a:p>
            <a:pPr lvl="2" eaLnBrk="1" hangingPunct="1">
              <a:lnSpc>
                <a:spcPct val="80000"/>
              </a:lnSpc>
            </a:pPr>
            <a:r>
              <a:rPr lang="nb-NO" sz="1400" dirty="0" smtClean="0"/>
              <a:t>4 </a:t>
            </a:r>
            <a:r>
              <a:rPr lang="nb-NO" sz="1400" dirty="0" smtClean="0"/>
              <a:t>timer/uke</a:t>
            </a:r>
          </a:p>
          <a:p>
            <a:pPr lvl="3" eaLnBrk="1" hangingPunct="1">
              <a:lnSpc>
                <a:spcPct val="80000"/>
              </a:lnSpc>
            </a:pPr>
            <a:r>
              <a:rPr lang="nb-NO" sz="1200" dirty="0" smtClean="0"/>
              <a:t>Gr. 1 </a:t>
            </a:r>
            <a:r>
              <a:rPr lang="nb-NO" sz="1200" dirty="0" smtClean="0"/>
              <a:t>mandager 12.15-14.00 og onsdager 08.15-10.00 (</a:t>
            </a:r>
            <a:r>
              <a:rPr lang="nb-NO" sz="1200" i="1" dirty="0" err="1" smtClean="0">
                <a:solidFill>
                  <a:srgbClr val="FF0000"/>
                </a:solidFill>
              </a:rPr>
              <a:t>obl</a:t>
            </a:r>
            <a:r>
              <a:rPr lang="nb-NO" sz="1200" dirty="0" smtClean="0"/>
              <a:t>) (FI </a:t>
            </a:r>
            <a:r>
              <a:rPr lang="nb-NO" sz="1200" dirty="0" smtClean="0"/>
              <a:t>Ø394)</a:t>
            </a:r>
          </a:p>
          <a:p>
            <a:pPr lvl="3" eaLnBrk="1" hangingPunct="1">
              <a:lnSpc>
                <a:spcPct val="80000"/>
              </a:lnSpc>
            </a:pPr>
            <a:r>
              <a:rPr lang="nb-NO" sz="1200" dirty="0" smtClean="0"/>
              <a:t>Gr. 2 </a:t>
            </a:r>
            <a:r>
              <a:rPr lang="nb-NO" sz="1200" dirty="0" smtClean="0"/>
              <a:t>onsdager 14.15-16.00 og fredager 14.15-16.00 (</a:t>
            </a:r>
            <a:r>
              <a:rPr lang="nb-NO" sz="1200" i="1" dirty="0" err="1" smtClean="0">
                <a:solidFill>
                  <a:srgbClr val="FF0000"/>
                </a:solidFill>
              </a:rPr>
              <a:t>obl</a:t>
            </a:r>
            <a:r>
              <a:rPr lang="nb-NO" sz="1200" dirty="0" smtClean="0"/>
              <a:t>) (FI </a:t>
            </a:r>
            <a:r>
              <a:rPr lang="nb-NO" sz="1200" dirty="0" smtClean="0"/>
              <a:t>Ø394)</a:t>
            </a:r>
          </a:p>
          <a:p>
            <a:pPr lvl="2" eaLnBrk="1" hangingPunct="1">
              <a:lnSpc>
                <a:spcPct val="80000"/>
              </a:lnSpc>
            </a:pPr>
            <a:r>
              <a:rPr lang="nb-NO" sz="1400" dirty="0"/>
              <a:t>Thomas Håbu Qureishy (</a:t>
            </a:r>
            <a:r>
              <a:rPr lang="nb-NO" sz="1400" dirty="0">
                <a:hlinkClick r:id="rId3"/>
              </a:rPr>
              <a:t>thomashq@student.matnat.uio.no</a:t>
            </a:r>
            <a:r>
              <a:rPr lang="nb-NO" sz="1400" dirty="0" smtClean="0"/>
              <a:t>) </a:t>
            </a:r>
            <a:r>
              <a:rPr lang="nb-NO" sz="1400" dirty="0">
                <a:solidFill>
                  <a:srgbClr val="FF0000"/>
                </a:solidFill>
              </a:rPr>
              <a:t>ansvarlig</a:t>
            </a:r>
            <a:endParaRPr lang="nb-NO" sz="1400" dirty="0">
              <a:solidFill>
                <a:srgbClr val="00B050"/>
              </a:solidFill>
            </a:endParaRPr>
          </a:p>
          <a:p>
            <a:pPr lvl="2" eaLnBrk="1" hangingPunct="1">
              <a:lnSpc>
                <a:spcPct val="80000"/>
              </a:lnSpc>
            </a:pPr>
            <a:r>
              <a:rPr lang="nb-NO" sz="1400" dirty="0" smtClean="0"/>
              <a:t>Karl </a:t>
            </a:r>
            <a:r>
              <a:rPr lang="nb-NO" sz="1400" dirty="0" smtClean="0"/>
              <a:t>Petter Lillerud (</a:t>
            </a:r>
            <a:r>
              <a:rPr lang="nb-NO" sz="1400" dirty="0" smtClean="0">
                <a:hlinkClick r:id="rId4"/>
              </a:rPr>
              <a:t>k.p.lillerud@kjemi.uio.no</a:t>
            </a:r>
            <a:r>
              <a:rPr lang="nb-NO" sz="1400" dirty="0" smtClean="0"/>
              <a:t>)</a:t>
            </a:r>
            <a:endParaRPr lang="nb-NO" sz="1400" dirty="0"/>
          </a:p>
          <a:p>
            <a:pPr marL="914400" lvl="2" indent="0" eaLnBrk="1" hangingPunct="1">
              <a:lnSpc>
                <a:spcPct val="80000"/>
              </a:lnSpc>
              <a:buNone/>
            </a:pPr>
            <a:endParaRPr lang="nb-NO" sz="1400" dirty="0" smtClean="0"/>
          </a:p>
          <a:p>
            <a:pPr lvl="1" eaLnBrk="1" hangingPunct="1">
              <a:lnSpc>
                <a:spcPct val="80000"/>
              </a:lnSpc>
            </a:pPr>
            <a:r>
              <a:rPr lang="nb-NO" sz="1600" dirty="0" smtClean="0"/>
              <a:t>Laboratorieøvelser (</a:t>
            </a:r>
            <a:r>
              <a:rPr lang="nb-NO" sz="1600" i="1" dirty="0" smtClean="0">
                <a:solidFill>
                  <a:srgbClr val="FF0000"/>
                </a:solidFill>
              </a:rPr>
              <a:t>obligatoriske</a:t>
            </a:r>
            <a:r>
              <a:rPr lang="nb-NO" sz="1600" dirty="0" smtClean="0"/>
              <a:t>), 5 timer, erstatter </a:t>
            </a:r>
            <a:r>
              <a:rPr lang="nb-NO" sz="1600" dirty="0" smtClean="0"/>
              <a:t>kollokvier </a:t>
            </a:r>
            <a:r>
              <a:rPr lang="nb-NO" sz="1600" dirty="0" smtClean="0"/>
              <a:t>i </a:t>
            </a:r>
            <a:r>
              <a:rPr lang="nb-NO" sz="1600" dirty="0" smtClean="0"/>
              <a:t>5 </a:t>
            </a:r>
            <a:r>
              <a:rPr lang="nb-NO" sz="1600" dirty="0" smtClean="0"/>
              <a:t>av ukene</a:t>
            </a:r>
          </a:p>
          <a:p>
            <a:pPr lvl="2" eaLnBrk="1" hangingPunct="1">
              <a:lnSpc>
                <a:spcPct val="80000"/>
              </a:lnSpc>
            </a:pPr>
            <a:r>
              <a:rPr lang="nb-NO" sz="1400" dirty="0" smtClean="0"/>
              <a:t>Lab </a:t>
            </a:r>
            <a:r>
              <a:rPr lang="nb-NO" sz="1400" dirty="0" smtClean="0"/>
              <a:t>1, 4 og 5 går </a:t>
            </a:r>
            <a:r>
              <a:rPr lang="nb-NO" sz="1400" dirty="0" smtClean="0"/>
              <a:t>i </a:t>
            </a:r>
            <a:r>
              <a:rPr lang="nb-NO" sz="1400" dirty="0" smtClean="0"/>
              <a:t>FI FV 225. Lab 2 og 3 går i KI ØU 14.</a:t>
            </a:r>
            <a:endParaRPr lang="nb-NO" sz="1400" dirty="0" smtClean="0"/>
          </a:p>
          <a:p>
            <a:pPr lvl="2" eaLnBrk="1" hangingPunct="1">
              <a:lnSpc>
                <a:spcPct val="80000"/>
              </a:lnSpc>
            </a:pPr>
            <a:r>
              <a:rPr lang="nb-NO" sz="1400" dirty="0" smtClean="0"/>
              <a:t>Lab 1-5 går i ukene 38, 40</a:t>
            </a:r>
            <a:r>
              <a:rPr lang="nb-NO" sz="1400" dirty="0" smtClean="0"/>
              <a:t>, </a:t>
            </a:r>
            <a:r>
              <a:rPr lang="nb-NO" sz="1400" dirty="0" smtClean="0"/>
              <a:t>43, 45, 47</a:t>
            </a:r>
            <a:endParaRPr lang="nb-NO" sz="1400" dirty="0" smtClean="0"/>
          </a:p>
          <a:p>
            <a:pPr lvl="3" eaLnBrk="1" hangingPunct="1">
              <a:lnSpc>
                <a:spcPct val="80000"/>
              </a:lnSpc>
            </a:pPr>
            <a:r>
              <a:rPr lang="nb-NO" sz="1200" dirty="0" smtClean="0"/>
              <a:t>Gr. 1 </a:t>
            </a:r>
            <a:r>
              <a:rPr lang="nb-NO" sz="1200" dirty="0" smtClean="0"/>
              <a:t>mandager 12.15-17.00 </a:t>
            </a:r>
            <a:r>
              <a:rPr lang="nb-NO" sz="1200" dirty="0" smtClean="0"/>
              <a:t>(Første lab i FI FV225)</a:t>
            </a:r>
          </a:p>
          <a:p>
            <a:pPr lvl="3" eaLnBrk="1" hangingPunct="1">
              <a:lnSpc>
                <a:spcPct val="80000"/>
              </a:lnSpc>
            </a:pPr>
            <a:r>
              <a:rPr lang="nb-NO" sz="1200" dirty="0" smtClean="0"/>
              <a:t>Gr. 2 </a:t>
            </a:r>
            <a:r>
              <a:rPr lang="nb-NO" sz="1200" dirty="0" smtClean="0"/>
              <a:t>onsdager 14.15-19.00 </a:t>
            </a:r>
            <a:r>
              <a:rPr lang="nb-NO" sz="1200" dirty="0" smtClean="0"/>
              <a:t>(Første lab i FI FV225).  </a:t>
            </a:r>
          </a:p>
          <a:p>
            <a:pPr lvl="2" eaLnBrk="1" hangingPunct="1">
              <a:lnSpc>
                <a:spcPct val="80000"/>
              </a:lnSpc>
            </a:pPr>
            <a:r>
              <a:rPr lang="nb-NO" sz="1400" dirty="0"/>
              <a:t>Karl Petter Lillerud (</a:t>
            </a:r>
            <a:r>
              <a:rPr lang="nb-NO" sz="1400" dirty="0">
                <a:hlinkClick r:id="rId4"/>
              </a:rPr>
              <a:t>k.p.lillerud@kjemi.uio.no</a:t>
            </a:r>
            <a:r>
              <a:rPr lang="nb-NO" sz="1400" dirty="0" smtClean="0"/>
              <a:t>) </a:t>
            </a:r>
            <a:r>
              <a:rPr lang="nb-NO" sz="1400" dirty="0" smtClean="0">
                <a:solidFill>
                  <a:srgbClr val="FF0000"/>
                </a:solidFill>
              </a:rPr>
              <a:t>ansvarlig</a:t>
            </a:r>
            <a:endParaRPr lang="nb-NO" sz="1400" dirty="0"/>
          </a:p>
          <a:p>
            <a:pPr lvl="2" eaLnBrk="1" hangingPunct="1">
              <a:lnSpc>
                <a:spcPct val="80000"/>
              </a:lnSpc>
            </a:pPr>
            <a:r>
              <a:rPr lang="nb-NO" sz="1400" dirty="0" smtClean="0"/>
              <a:t>Thomas </a:t>
            </a:r>
            <a:r>
              <a:rPr lang="nb-NO" sz="1400" dirty="0"/>
              <a:t>Håbu Qureishy (</a:t>
            </a:r>
            <a:r>
              <a:rPr lang="nb-NO" sz="1400" dirty="0">
                <a:hlinkClick r:id="rId3"/>
              </a:rPr>
              <a:t>thomashq@student.matnat.uio.no</a:t>
            </a:r>
            <a:r>
              <a:rPr lang="nb-NO" sz="1400" dirty="0" smtClean="0"/>
              <a:t>)</a:t>
            </a:r>
            <a:endParaRPr lang="nb-NO" sz="1400" dirty="0"/>
          </a:p>
          <a:p>
            <a:pPr lvl="2" eaLnBrk="1" hangingPunct="1">
              <a:lnSpc>
                <a:spcPct val="80000"/>
              </a:lnSpc>
            </a:pPr>
            <a:r>
              <a:rPr lang="nb-NO" sz="1400" dirty="0" smtClean="0"/>
              <a:t>Mads Eide Ingebrigtsen ()</a:t>
            </a:r>
            <a:endParaRPr lang="nb-NO" sz="1400" dirty="0" smtClean="0"/>
          </a:p>
          <a:p>
            <a:pPr lvl="2" eaLnBrk="1" hangingPunct="1">
              <a:lnSpc>
                <a:spcPct val="80000"/>
              </a:lnSpc>
            </a:pPr>
            <a:r>
              <a:rPr lang="nb-NO" sz="1400" dirty="0" smtClean="0"/>
              <a:t>NN ()</a:t>
            </a:r>
            <a:endParaRPr lang="nb-NO" sz="1400" dirty="0" smtClean="0"/>
          </a:p>
          <a:p>
            <a:pPr lvl="2" eaLnBrk="1" hangingPunct="1">
              <a:lnSpc>
                <a:spcPct val="80000"/>
              </a:lnSpc>
            </a:pPr>
            <a:r>
              <a:rPr lang="nb-NO" sz="1400" dirty="0" smtClean="0"/>
              <a:t>Tekniker: Oddvar Dyrlie (</a:t>
            </a:r>
            <a:r>
              <a:rPr lang="nb-NO" sz="1400" dirty="0" smtClean="0">
                <a:hlinkClick r:id="rId5"/>
              </a:rPr>
              <a:t>oddvar.dyrlie@kjemi.uio.no</a:t>
            </a:r>
            <a:r>
              <a:rPr lang="nb-NO" sz="1400" dirty="0" smtClean="0"/>
              <a:t>)</a:t>
            </a:r>
          </a:p>
        </p:txBody>
      </p:sp>
      <p:sp>
        <p:nvSpPr>
          <p:cNvPr id="32772" name="WordArt 1028"/>
          <p:cNvSpPr>
            <a:spLocks noChangeArrowheads="1" noChangeShapeType="1" noTextEdit="1"/>
          </p:cNvSpPr>
          <p:nvPr/>
        </p:nvSpPr>
        <p:spPr bwMode="auto">
          <a:xfrm>
            <a:off x="6986588" y="6026150"/>
            <a:ext cx="1906587" cy="715963"/>
          </a:xfrm>
          <a:prstGeom prst="rect">
            <a:avLst/>
          </a:prstGeom>
        </p:spPr>
        <p:txBody>
          <a:bodyPr wrap="none" fromWordArt="1">
            <a:prstTxWarp prst="textSlantUp">
              <a:avLst>
                <a:gd name="adj" fmla="val 32056"/>
              </a:avLst>
            </a:prstTxWarp>
          </a:bodyPr>
          <a:lstStyle/>
          <a:p>
            <a:pPr algn="ctr"/>
            <a:r>
              <a:rPr lang="en-GB"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Kjenn din veileder!</a:t>
            </a:r>
          </a:p>
        </p:txBody>
      </p:sp>
      <p:sp>
        <p:nvSpPr>
          <p:cNvPr id="32773" name="Text Box 1029"/>
          <p:cNvSpPr txBox="1">
            <a:spLocks noChangeArrowheads="1"/>
          </p:cNvSpPr>
          <p:nvPr/>
        </p:nvSpPr>
        <p:spPr bwMode="auto">
          <a:xfrm>
            <a:off x="6948363" y="4901406"/>
            <a:ext cx="2016125" cy="831850"/>
          </a:xfrm>
          <a:prstGeom prst="rect">
            <a:avLst/>
          </a:prstGeom>
          <a:solidFill>
            <a:srgbClr val="CCFF99"/>
          </a:solidFill>
          <a:ln w="9525">
            <a:noFill/>
            <a:miter lim="800000"/>
            <a:headEnd/>
            <a:tailEnd/>
          </a:ln>
          <a:effectLst>
            <a:outerShdw dist="107763" dir="2700000" algn="ctr" rotWithShape="0">
              <a:schemeClr val="bg2">
                <a:alpha val="50000"/>
              </a:schemeClr>
            </a:outerShdw>
          </a:effectLst>
        </p:spPr>
        <p:txBody>
          <a:bodyPr>
            <a:spAutoFit/>
          </a:bodyPr>
          <a:lstStyle/>
          <a:p>
            <a:pPr>
              <a:defRPr/>
            </a:pPr>
            <a:r>
              <a:rPr lang="nb-NO" dirty="0"/>
              <a:t>Innlevering og tilbakemeldinger via Fronter; </a:t>
            </a:r>
          </a:p>
          <a:p>
            <a:pPr>
              <a:defRPr/>
            </a:pPr>
            <a:r>
              <a:rPr lang="nb-NO" dirty="0" err="1"/>
              <a:t>fronter.uio.no</a:t>
            </a:r>
            <a:endParaRPr lang="nb-NO" dirty="0"/>
          </a:p>
          <a:p>
            <a:pPr>
              <a:defRPr/>
            </a:pPr>
            <a:r>
              <a:rPr lang="nb-NO" dirty="0"/>
              <a:t>Frister: 1 uke etter lab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additive="base">
                                        <p:cTn id="7" dur="500" fill="hold"/>
                                        <p:tgtEl>
                                          <p:spTgt spid="32773"/>
                                        </p:tgtEl>
                                        <p:attrNameLst>
                                          <p:attrName>ppt_x</p:attrName>
                                        </p:attrNameLst>
                                      </p:cBhvr>
                                      <p:tavLst>
                                        <p:tav tm="0">
                                          <p:val>
                                            <p:strVal val="#ppt_x"/>
                                          </p:val>
                                        </p:tav>
                                        <p:tav tm="100000">
                                          <p:val>
                                            <p:strVal val="#ppt_x"/>
                                          </p:val>
                                        </p:tav>
                                      </p:tavLst>
                                    </p:anim>
                                    <p:anim calcmode="lin" valueType="num">
                                      <p:cBhvr additive="base">
                                        <p:cTn id="8" dur="500" fill="hold"/>
                                        <p:tgtEl>
                                          <p:spTgt spid="327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32772"/>
                                        </p:tgtEl>
                                        <p:attrNameLst>
                                          <p:attrName>style.visibility</p:attrName>
                                        </p:attrNameLst>
                                      </p:cBhvr>
                                      <p:to>
                                        <p:strVal val="visible"/>
                                      </p:to>
                                    </p:set>
                                    <p:animEffect transition="in" filter="wipe(down)">
                                      <p:cBhvr>
                                        <p:cTn id="13" dur="580">
                                          <p:stCondLst>
                                            <p:cond delay="0"/>
                                          </p:stCondLst>
                                        </p:cTn>
                                        <p:tgtEl>
                                          <p:spTgt spid="32772"/>
                                        </p:tgtEl>
                                      </p:cBhvr>
                                    </p:animEffect>
                                    <p:anim calcmode="lin" valueType="num">
                                      <p:cBhvr>
                                        <p:cTn id="14" dur="1822" tmFilter="0,0; 0.14,0.36; 0.43,0.73; 0.71,0.91; 1.0,1.0">
                                          <p:stCondLst>
                                            <p:cond delay="0"/>
                                          </p:stCondLst>
                                        </p:cTn>
                                        <p:tgtEl>
                                          <p:spTgt spid="3277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277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277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277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2772"/>
                                        </p:tgtEl>
                                        <p:attrNameLst>
                                          <p:attrName>ppt_y</p:attrName>
                                        </p:attrNameLst>
                                      </p:cBhvr>
                                      <p:tavLst>
                                        <p:tav tm="0" fmla="#ppt_y-sin(pi*$)/81">
                                          <p:val>
                                            <p:fltVal val="0"/>
                                          </p:val>
                                        </p:tav>
                                        <p:tav tm="100000">
                                          <p:val>
                                            <p:fltVal val="1"/>
                                          </p:val>
                                        </p:tav>
                                      </p:tavLst>
                                    </p:anim>
                                    <p:animScale>
                                      <p:cBhvr>
                                        <p:cTn id="19" dur="26">
                                          <p:stCondLst>
                                            <p:cond delay="650"/>
                                          </p:stCondLst>
                                        </p:cTn>
                                        <p:tgtEl>
                                          <p:spTgt spid="32772"/>
                                        </p:tgtEl>
                                      </p:cBhvr>
                                      <p:to x="100000" y="60000"/>
                                    </p:animScale>
                                    <p:animScale>
                                      <p:cBhvr>
                                        <p:cTn id="20" dur="166" decel="50000">
                                          <p:stCondLst>
                                            <p:cond delay="676"/>
                                          </p:stCondLst>
                                        </p:cTn>
                                        <p:tgtEl>
                                          <p:spTgt spid="32772"/>
                                        </p:tgtEl>
                                      </p:cBhvr>
                                      <p:to x="100000" y="100000"/>
                                    </p:animScale>
                                    <p:animScale>
                                      <p:cBhvr>
                                        <p:cTn id="21" dur="26">
                                          <p:stCondLst>
                                            <p:cond delay="1312"/>
                                          </p:stCondLst>
                                        </p:cTn>
                                        <p:tgtEl>
                                          <p:spTgt spid="32772"/>
                                        </p:tgtEl>
                                      </p:cBhvr>
                                      <p:to x="100000" y="80000"/>
                                    </p:animScale>
                                    <p:animScale>
                                      <p:cBhvr>
                                        <p:cTn id="22" dur="166" decel="50000">
                                          <p:stCondLst>
                                            <p:cond delay="1338"/>
                                          </p:stCondLst>
                                        </p:cTn>
                                        <p:tgtEl>
                                          <p:spTgt spid="32772"/>
                                        </p:tgtEl>
                                      </p:cBhvr>
                                      <p:to x="100000" y="100000"/>
                                    </p:animScale>
                                    <p:animScale>
                                      <p:cBhvr>
                                        <p:cTn id="23" dur="26">
                                          <p:stCondLst>
                                            <p:cond delay="1642"/>
                                          </p:stCondLst>
                                        </p:cTn>
                                        <p:tgtEl>
                                          <p:spTgt spid="32772"/>
                                        </p:tgtEl>
                                      </p:cBhvr>
                                      <p:to x="100000" y="90000"/>
                                    </p:animScale>
                                    <p:animScale>
                                      <p:cBhvr>
                                        <p:cTn id="24" dur="166" decel="50000">
                                          <p:stCondLst>
                                            <p:cond delay="1668"/>
                                          </p:stCondLst>
                                        </p:cTn>
                                        <p:tgtEl>
                                          <p:spTgt spid="32772"/>
                                        </p:tgtEl>
                                      </p:cBhvr>
                                      <p:to x="100000" y="100000"/>
                                    </p:animScale>
                                    <p:animScale>
                                      <p:cBhvr>
                                        <p:cTn id="25" dur="26">
                                          <p:stCondLst>
                                            <p:cond delay="1808"/>
                                          </p:stCondLst>
                                        </p:cTn>
                                        <p:tgtEl>
                                          <p:spTgt spid="32772"/>
                                        </p:tgtEl>
                                      </p:cBhvr>
                                      <p:to x="100000" y="95000"/>
                                    </p:animScale>
                                    <p:animScale>
                                      <p:cBhvr>
                                        <p:cTn id="26" dur="166" decel="50000">
                                          <p:stCondLst>
                                            <p:cond delay="1834"/>
                                          </p:stCondLst>
                                        </p:cTn>
                                        <p:tgtEl>
                                          <p:spTgt spid="327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685800" y="76200"/>
            <a:ext cx="7772400" cy="688504"/>
          </a:xfrm>
        </p:spPr>
        <p:txBody>
          <a:bodyPr/>
          <a:lstStyle/>
          <a:p>
            <a:pPr eaLnBrk="1" hangingPunct="1"/>
            <a:r>
              <a:rPr lang="nb-NO" dirty="0" smtClean="0"/>
              <a:t>Lab-øvelser i MENA1001</a:t>
            </a:r>
            <a:endParaRPr lang="en-US" dirty="0" smtClean="0"/>
          </a:p>
        </p:txBody>
      </p:sp>
      <p:sp>
        <p:nvSpPr>
          <p:cNvPr id="8196" name="Rectangle 3"/>
          <p:cNvSpPr>
            <a:spLocks noGrp="1" noChangeArrowheads="1"/>
          </p:cNvSpPr>
          <p:nvPr>
            <p:ph type="body" idx="1"/>
          </p:nvPr>
        </p:nvSpPr>
        <p:spPr>
          <a:xfrm>
            <a:off x="179512" y="764704"/>
            <a:ext cx="8208912" cy="5688632"/>
          </a:xfrm>
        </p:spPr>
        <p:txBody>
          <a:bodyPr/>
          <a:lstStyle/>
          <a:p>
            <a:pPr eaLnBrk="1" hangingPunct="1"/>
            <a:r>
              <a:rPr lang="nb-NO" sz="1800" dirty="0" smtClean="0"/>
              <a:t>1. Energi og varme</a:t>
            </a:r>
          </a:p>
          <a:p>
            <a:pPr lvl="1" eaLnBrk="1" hangingPunct="1"/>
            <a:r>
              <a:rPr lang="nb-NO" sz="1600" dirty="0" smtClean="0"/>
              <a:t>Termodynamikk (entalpi, entropi, varme) og </a:t>
            </a:r>
            <a:r>
              <a:rPr lang="nb-NO" sz="1600" dirty="0" smtClean="0"/>
              <a:t>lys</a:t>
            </a:r>
          </a:p>
          <a:p>
            <a:pPr lvl="1" eaLnBrk="1" hangingPunct="1"/>
            <a:r>
              <a:rPr lang="nb-NO" sz="1600" dirty="0" smtClean="0"/>
              <a:t>Termoelektriske materialer</a:t>
            </a:r>
            <a:endParaRPr lang="nb-NO" sz="1600" dirty="0" smtClean="0"/>
          </a:p>
          <a:p>
            <a:pPr eaLnBrk="1" hangingPunct="1"/>
            <a:endParaRPr lang="nb-NO" sz="1800" dirty="0" smtClean="0"/>
          </a:p>
          <a:p>
            <a:pPr eaLnBrk="1" hangingPunct="1"/>
            <a:r>
              <a:rPr lang="nb-NO" sz="1800" dirty="0" smtClean="0"/>
              <a:t>2. Syntese</a:t>
            </a:r>
          </a:p>
          <a:p>
            <a:pPr lvl="1" eaLnBrk="1" hangingPunct="1"/>
            <a:r>
              <a:rPr lang="nb-NO" sz="1600" dirty="0" smtClean="0"/>
              <a:t>Veiing, løsninger, fellinger, m.m.</a:t>
            </a:r>
          </a:p>
          <a:p>
            <a:pPr lvl="1" eaLnBrk="1" hangingPunct="1"/>
            <a:r>
              <a:rPr lang="nb-NO" sz="1600" dirty="0" smtClean="0"/>
              <a:t>Syntese </a:t>
            </a:r>
            <a:r>
              <a:rPr lang="nb-NO" sz="1600" dirty="0" smtClean="0"/>
              <a:t>av en høytemperatur superleder YBa</a:t>
            </a:r>
            <a:r>
              <a:rPr lang="nb-NO" sz="1600" baseline="-25000" dirty="0" smtClean="0"/>
              <a:t>2</a:t>
            </a:r>
            <a:r>
              <a:rPr lang="nb-NO" sz="1600" dirty="0" smtClean="0"/>
              <a:t>Cu</a:t>
            </a:r>
            <a:r>
              <a:rPr lang="nb-NO" sz="1600" baseline="-25000" dirty="0" smtClean="0"/>
              <a:t>3</a:t>
            </a:r>
            <a:r>
              <a:rPr lang="nb-NO" sz="1600" dirty="0" smtClean="0"/>
              <a:t>O</a:t>
            </a:r>
            <a:r>
              <a:rPr lang="nb-NO" sz="1600" baseline="-25000" dirty="0" smtClean="0"/>
              <a:t>7-</a:t>
            </a:r>
            <a:r>
              <a:rPr lang="el-GR" sz="1600" baseline="-25000" dirty="0" smtClean="0"/>
              <a:t>δ</a:t>
            </a:r>
            <a:r>
              <a:rPr lang="nb-NO" sz="1600" dirty="0" smtClean="0"/>
              <a:t> (YBCO)</a:t>
            </a:r>
          </a:p>
          <a:p>
            <a:pPr lvl="1" eaLnBrk="1" hangingPunct="1"/>
            <a:endParaRPr lang="nb-NO" sz="1600" dirty="0"/>
          </a:p>
          <a:p>
            <a:pPr eaLnBrk="1" hangingPunct="1"/>
            <a:r>
              <a:rPr lang="nb-NO" sz="1800" dirty="0" smtClean="0"/>
              <a:t>3. Titrering</a:t>
            </a:r>
          </a:p>
          <a:p>
            <a:pPr lvl="1" eaLnBrk="1" hangingPunct="1"/>
            <a:r>
              <a:rPr lang="nb-NO" sz="1600" dirty="0" smtClean="0"/>
              <a:t>Volum, titrering, m.m.</a:t>
            </a:r>
            <a:endParaRPr lang="nb-NO" sz="1600" dirty="0" smtClean="0"/>
          </a:p>
          <a:p>
            <a:pPr lvl="1" eaLnBrk="1" hangingPunct="1"/>
            <a:r>
              <a:rPr lang="nb-NO" sz="1600" dirty="0"/>
              <a:t>Titrering av oksygeninnhold i </a:t>
            </a:r>
            <a:r>
              <a:rPr lang="nb-NO" sz="1600" dirty="0" smtClean="0"/>
              <a:t>YBCO-prøven</a:t>
            </a:r>
          </a:p>
          <a:p>
            <a:pPr lvl="1" eaLnBrk="1" hangingPunct="1"/>
            <a:r>
              <a:rPr lang="nb-NO" sz="1600" dirty="0" smtClean="0"/>
              <a:t>Nanopartikler</a:t>
            </a:r>
            <a:endParaRPr lang="nb-NO" sz="1600" dirty="0" smtClean="0"/>
          </a:p>
          <a:p>
            <a:pPr eaLnBrk="1" hangingPunct="1"/>
            <a:endParaRPr lang="nb-NO" sz="1800" dirty="0" smtClean="0"/>
          </a:p>
          <a:p>
            <a:pPr eaLnBrk="1" hangingPunct="1"/>
            <a:r>
              <a:rPr lang="nb-NO" sz="1800" dirty="0" smtClean="0"/>
              <a:t>4. </a:t>
            </a:r>
            <a:r>
              <a:rPr lang="nb-NO" sz="1800" dirty="0" smtClean="0"/>
              <a:t>Funksjonelle materialer</a:t>
            </a:r>
          </a:p>
          <a:p>
            <a:pPr lvl="1" eaLnBrk="1" hangingPunct="1"/>
            <a:r>
              <a:rPr lang="nb-NO" sz="1600" dirty="0" smtClean="0"/>
              <a:t>Elektriske egenskaper m.m.</a:t>
            </a:r>
          </a:p>
          <a:p>
            <a:pPr lvl="1" eaLnBrk="1" hangingPunct="1"/>
            <a:r>
              <a:rPr lang="nb-NO" sz="1600" dirty="0" smtClean="0"/>
              <a:t>Teste </a:t>
            </a:r>
            <a:r>
              <a:rPr lang="nb-NO" sz="1600" dirty="0" smtClean="0"/>
              <a:t>superledning i YBCO-prøven</a:t>
            </a:r>
            <a:endParaRPr lang="nb-NO" sz="1600" dirty="0" smtClean="0"/>
          </a:p>
          <a:p>
            <a:pPr lvl="1" eaLnBrk="1" hangingPunct="1"/>
            <a:endParaRPr lang="nb-NO" sz="1600" dirty="0" smtClean="0"/>
          </a:p>
          <a:p>
            <a:pPr eaLnBrk="1" hangingPunct="1"/>
            <a:r>
              <a:rPr lang="nb-NO" sz="1800" dirty="0"/>
              <a:t>5</a:t>
            </a:r>
            <a:r>
              <a:rPr lang="nb-NO" sz="1800" dirty="0" smtClean="0"/>
              <a:t>. </a:t>
            </a:r>
            <a:r>
              <a:rPr lang="nb-NO" sz="1800" dirty="0" smtClean="0"/>
              <a:t>Energikonvertering</a:t>
            </a:r>
          </a:p>
          <a:p>
            <a:pPr lvl="1" eaLnBrk="1" hangingPunct="1"/>
            <a:r>
              <a:rPr lang="nb-NO" sz="1600" dirty="0" smtClean="0"/>
              <a:t>Solcelle, elektrolysør, hydrogen, brenselcelle</a:t>
            </a:r>
            <a:endParaRPr lang="en-US"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85800" y="116632"/>
            <a:ext cx="7772400" cy="432048"/>
          </a:xfrm>
        </p:spPr>
        <p:txBody>
          <a:bodyPr/>
          <a:lstStyle/>
          <a:p>
            <a:pPr eaLnBrk="1" hangingPunct="1"/>
            <a:r>
              <a:rPr lang="nb-NO" sz="2000" dirty="0" smtClean="0"/>
              <a:t> </a:t>
            </a:r>
            <a:endParaRPr lang="en-GB" sz="1600"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60648"/>
            <a:ext cx="5314156" cy="6499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200"/>
            <a:ext cx="7704856" cy="472480"/>
          </a:xfrm>
        </p:spPr>
        <p:txBody>
          <a:bodyPr/>
          <a:lstStyle/>
          <a:p>
            <a:r>
              <a:rPr lang="nb-NO" dirty="0" smtClean="0"/>
              <a:t>MENA1001 H2017 Timeplan – 1&amp;2</a:t>
            </a:r>
            <a:endParaRPr lang="nb-NO"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50" y="628437"/>
            <a:ext cx="4519677" cy="6158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770" y="948063"/>
            <a:ext cx="4528318" cy="5865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77842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76200"/>
            <a:ext cx="7704856" cy="472480"/>
          </a:xfrm>
        </p:spPr>
        <p:txBody>
          <a:bodyPr/>
          <a:lstStyle/>
          <a:p>
            <a:r>
              <a:rPr lang="nb-NO" dirty="0" smtClean="0"/>
              <a:t>MENA1001 H2017 Timeplan – 3&amp;4</a:t>
            </a:r>
            <a:endParaRPr lang="nb-N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787951"/>
            <a:ext cx="4513438"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60" y="775171"/>
            <a:ext cx="4502307" cy="582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9328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66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5206</TotalTime>
  <Words>1436</Words>
  <Application>Microsoft Office PowerPoint</Application>
  <PresentationFormat>On-screen Show (4:3)</PresentationFormat>
  <Paragraphs>301</Paragraphs>
  <Slides>29</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1" baseType="lpstr">
      <vt:lpstr>Default Design</vt:lpstr>
      <vt:lpstr>Document</vt:lpstr>
      <vt:lpstr>MENA 1001</vt:lpstr>
      <vt:lpstr>MENA 1001 – Materialer, energi og nanoteknologi</vt:lpstr>
      <vt:lpstr>Kursbeskrivelse; innhold og mål</vt:lpstr>
      <vt:lpstr>Hva lærer du?</vt:lpstr>
      <vt:lpstr>MENA 1001 – Materialer, energi og nanoteknologi Undervisning</vt:lpstr>
      <vt:lpstr>Lab-øvelser i MENA1001</vt:lpstr>
      <vt:lpstr> </vt:lpstr>
      <vt:lpstr>MENA1001 H2017 Timeplan – 1&amp;2</vt:lpstr>
      <vt:lpstr>MENA1001 H2017 Timeplan – 3&amp;4</vt:lpstr>
      <vt:lpstr>Bruk web</vt:lpstr>
      <vt:lpstr>MENA 1000     2014</vt:lpstr>
      <vt:lpstr>Hva og hvordan skal vi lære?</vt:lpstr>
      <vt:lpstr>Lese…</vt:lpstr>
      <vt:lpstr>PowerPoint Presentation</vt:lpstr>
      <vt:lpstr>Hva er et materiale?</vt:lpstr>
      <vt:lpstr>Konstruksjonsmaterialer og funksjonelle materialer</vt:lpstr>
      <vt:lpstr>Metaller, plast, keramer</vt:lpstr>
      <vt:lpstr>Komposittmaterialer</vt:lpstr>
      <vt:lpstr>Eksempler og øvelser</vt:lpstr>
      <vt:lpstr>Mikroteknologi</vt:lpstr>
      <vt:lpstr>Nanoteknologi</vt:lpstr>
      <vt:lpstr>PowerPoint Presentation</vt:lpstr>
      <vt:lpstr>Energi (og miljø) for fremtiden</vt:lpstr>
      <vt:lpstr>PowerPoint Presentation</vt:lpstr>
      <vt:lpstr>Materialer og energi</vt:lpstr>
      <vt:lpstr>Kapitlenes oppsummering</vt:lpstr>
      <vt:lpstr>Oppgaver</vt:lpstr>
      <vt:lpstr>PowerPoint Presentation</vt:lpstr>
      <vt:lpstr>Energiformer og energiomvandling</vt:lpstr>
    </vt:vector>
  </TitlesOfParts>
  <Company>UiO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Truls Norby</dc:creator>
  <cp:lastModifiedBy>Truls Eivind Norby</cp:lastModifiedBy>
  <cp:revision>119</cp:revision>
  <dcterms:created xsi:type="dcterms:W3CDTF">2003-05-03T22:01:05Z</dcterms:created>
  <dcterms:modified xsi:type="dcterms:W3CDTF">2017-08-20T17:06:32Z</dcterms:modified>
</cp:coreProperties>
</file>